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9" r:id="rId5"/>
    <p:sldId id="275" r:id="rId6"/>
    <p:sldId id="284" r:id="rId7"/>
    <p:sldId id="287" r:id="rId8"/>
    <p:sldId id="285" r:id="rId9"/>
    <p:sldId id="266" r:id="rId10"/>
    <p:sldId id="276" r:id="rId11"/>
    <p:sldId id="263" r:id="rId12"/>
    <p:sldId id="267" r:id="rId13"/>
    <p:sldId id="268" r:id="rId14"/>
    <p:sldId id="28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4C39015-8C5D-BD0B-4A24-B5454C62578D}" name="Justin M Hall" initials="JH" userId="S::jhall@baltimorecountymd.gov::5a5d023a-abbb-47ac-a304-c990ac336bdd" providerId="AD"/>
  <p188:author id="{DD589738-8894-D26C-CB9A-A32430FA4716}" name="Lisa Eicholtz" initials="LE" userId="S::leicholtz@baltimorecountymd.gov::973ef10f-00b6-458d-a0da-78d6694f5cec" providerId="AD"/>
  <p188:author id="{EAB87254-8EAF-88C8-E7CF-C8BE46DC397A}" name="Michael B Swygert" initials="MS" userId="S::mswygert@baltimorecountymd.gov::60a60ee9-7da2-43e1-acef-87abd20f3be3" providerId="AD"/>
  <p188:author id="{473B4E76-458E-36D7-A786-2E4346C4836B}" name="Lauren T Buckler" initials="LB" userId="S::lbuckler@baltimorecountymd.gov::71ef50af-39fe-4cb5-903d-e17add91a477" providerId="AD"/>
  <p188:author id="{8F69E597-9D57-F8D1-0C49-DCD4FFD4F1FF}" name="Chad E. Thornton" initials="CT" userId="S::cthornton@baltimorecountymd.gov::92c9718c-e099-4f11-a811-52caa775de88" providerId="AD"/>
  <p188:author id="{918954C1-C47E-3186-8BEC-62DE80EAFB10}" name="Ellyn Avila" initials="EA" userId="S::eavila@baltimorecountymd.gov::49f6dec8-0db9-41e4-b057-4f0797cef6f1" providerId="AD"/>
  <p188:author id="{0C745EE1-A250-1EFD-EEBD-B766FAA6DDE8}" name="Jessica M Connors" initials="JC" userId="S::jmconnors@baltimorecountymd.gov::6d6e509a-4aa3-4a02-8b2c-50354daf2a2c"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7B2C46-3E7F-B2D8-D67F-0CADAAEB4A64}" v="13" dt="2026-05-19T17:21:19.5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AA52CC-BC5A-4307-AA8F-67D9DC4A38F3}" type="datetimeFigureOut">
              <a:rPr lang="en-US" smtClean="0"/>
              <a:t>5/19/2026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BB6B7A-B967-4F6B-AF4E-EC89892D5628}" type="slidenum">
              <a:rPr lang="en-US" smtClean="0"/>
              <a:t>‹#›</a:t>
            </a:fld>
            <a:endParaRPr lang="en-US"/>
          </a:p>
        </p:txBody>
      </p:sp>
    </p:spTree>
    <p:extLst>
      <p:ext uri="{BB962C8B-B14F-4D97-AF65-F5344CB8AC3E}">
        <p14:creationId xmlns:p14="http://schemas.microsoft.com/office/powerpoint/2010/main" val="3953979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Good Evening. I'm Michael Swygert, the Chief of Metropolitan Finance and Petitions in Baltimore County DPWT. Tonight I have a brief presentation on Sewer Service charges and how they effect Stevenson Village.</a:t>
            </a:r>
          </a:p>
        </p:txBody>
      </p:sp>
      <p:sp>
        <p:nvSpPr>
          <p:cNvPr id="4" name="Slide Number Placeholder 3"/>
          <p:cNvSpPr>
            <a:spLocks noGrp="1"/>
          </p:cNvSpPr>
          <p:nvPr>
            <p:ph type="sldNum" sz="quarter" idx="5"/>
          </p:nvPr>
        </p:nvSpPr>
        <p:spPr/>
        <p:txBody>
          <a:bodyPr/>
          <a:lstStyle/>
          <a:p>
            <a:fld id="{A2A2A134-255D-4378-B3B4-0739BFA68478}" type="slidenum">
              <a:rPr lang="en-US"/>
              <a:t>1</a:t>
            </a:fld>
            <a:endParaRPr lang="en-US"/>
          </a:p>
        </p:txBody>
      </p:sp>
    </p:spTree>
    <p:extLst>
      <p:ext uri="{BB962C8B-B14F-4D97-AF65-F5344CB8AC3E}">
        <p14:creationId xmlns:p14="http://schemas.microsoft.com/office/powerpoint/2010/main" val="407834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9EEFB-CA1D-D90D-FA41-993CD9A7FC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FFBA065-D15F-4053-B2F3-27B179697A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DA8DBD5-766C-24B0-D3AE-6F398A0E8ECD}"/>
              </a:ext>
            </a:extLst>
          </p:cNvPr>
          <p:cNvSpPr>
            <a:spLocks noGrp="1"/>
          </p:cNvSpPr>
          <p:nvPr>
            <p:ph type="dt" sz="half" idx="10"/>
          </p:nvPr>
        </p:nvSpPr>
        <p:spPr/>
        <p:txBody>
          <a:bodyPr/>
          <a:lstStyle/>
          <a:p>
            <a:fld id="{F1A41FBC-2784-434E-A42A-1A17DF866079}" type="datetimeFigureOut">
              <a:rPr lang="en-US" smtClean="0"/>
              <a:t>5/19/2026</a:t>
            </a:fld>
            <a:endParaRPr lang="en-US"/>
          </a:p>
        </p:txBody>
      </p:sp>
      <p:sp>
        <p:nvSpPr>
          <p:cNvPr id="5" name="Footer Placeholder 4">
            <a:extLst>
              <a:ext uri="{FF2B5EF4-FFF2-40B4-BE49-F238E27FC236}">
                <a16:creationId xmlns:a16="http://schemas.microsoft.com/office/drawing/2014/main" id="{903E39A8-1592-36E1-284F-4E31B32CE5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C42707-7390-28F1-02AB-9591411BACEF}"/>
              </a:ext>
            </a:extLst>
          </p:cNvPr>
          <p:cNvSpPr>
            <a:spLocks noGrp="1"/>
          </p:cNvSpPr>
          <p:nvPr>
            <p:ph type="sldNum" sz="quarter" idx="12"/>
          </p:nvPr>
        </p:nvSpPr>
        <p:spPr/>
        <p:txBody>
          <a:bodyPr/>
          <a:lstStyle/>
          <a:p>
            <a:fld id="{E6E6B195-D3AF-4097-84D3-BC4948562454}" type="slidenum">
              <a:rPr lang="en-US" smtClean="0"/>
              <a:t>‹#›</a:t>
            </a:fld>
            <a:endParaRPr lang="en-US"/>
          </a:p>
        </p:txBody>
      </p:sp>
    </p:spTree>
    <p:extLst>
      <p:ext uri="{BB962C8B-B14F-4D97-AF65-F5344CB8AC3E}">
        <p14:creationId xmlns:p14="http://schemas.microsoft.com/office/powerpoint/2010/main" val="3359042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769F3-147F-B5DB-5939-0E8300DC9DD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CCC194-9B1E-1280-B74F-301728A551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F75FC1-44F2-BD18-F604-70B2ADE15D45}"/>
              </a:ext>
            </a:extLst>
          </p:cNvPr>
          <p:cNvSpPr>
            <a:spLocks noGrp="1"/>
          </p:cNvSpPr>
          <p:nvPr>
            <p:ph type="dt" sz="half" idx="10"/>
          </p:nvPr>
        </p:nvSpPr>
        <p:spPr/>
        <p:txBody>
          <a:bodyPr/>
          <a:lstStyle/>
          <a:p>
            <a:fld id="{F1A41FBC-2784-434E-A42A-1A17DF866079}" type="datetimeFigureOut">
              <a:rPr lang="en-US" smtClean="0"/>
              <a:t>5/19/2026</a:t>
            </a:fld>
            <a:endParaRPr lang="en-US"/>
          </a:p>
        </p:txBody>
      </p:sp>
      <p:sp>
        <p:nvSpPr>
          <p:cNvPr id="5" name="Footer Placeholder 4">
            <a:extLst>
              <a:ext uri="{FF2B5EF4-FFF2-40B4-BE49-F238E27FC236}">
                <a16:creationId xmlns:a16="http://schemas.microsoft.com/office/drawing/2014/main" id="{5E5449B8-E7FB-42A6-044F-855654F8E4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E5A149-CD6C-D158-FDE6-046D24E73012}"/>
              </a:ext>
            </a:extLst>
          </p:cNvPr>
          <p:cNvSpPr>
            <a:spLocks noGrp="1"/>
          </p:cNvSpPr>
          <p:nvPr>
            <p:ph type="sldNum" sz="quarter" idx="12"/>
          </p:nvPr>
        </p:nvSpPr>
        <p:spPr/>
        <p:txBody>
          <a:bodyPr/>
          <a:lstStyle/>
          <a:p>
            <a:fld id="{E6E6B195-D3AF-4097-84D3-BC4948562454}" type="slidenum">
              <a:rPr lang="en-US" smtClean="0"/>
              <a:t>‹#›</a:t>
            </a:fld>
            <a:endParaRPr lang="en-US"/>
          </a:p>
        </p:txBody>
      </p:sp>
    </p:spTree>
    <p:extLst>
      <p:ext uri="{BB962C8B-B14F-4D97-AF65-F5344CB8AC3E}">
        <p14:creationId xmlns:p14="http://schemas.microsoft.com/office/powerpoint/2010/main" val="1311105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E9D83B-4D3C-B22A-7035-BC35229EFE3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BEF71C-D3CD-3981-642D-33271FE073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F51114-1891-3672-EF8F-00958CC30713}"/>
              </a:ext>
            </a:extLst>
          </p:cNvPr>
          <p:cNvSpPr>
            <a:spLocks noGrp="1"/>
          </p:cNvSpPr>
          <p:nvPr>
            <p:ph type="dt" sz="half" idx="10"/>
          </p:nvPr>
        </p:nvSpPr>
        <p:spPr/>
        <p:txBody>
          <a:bodyPr/>
          <a:lstStyle/>
          <a:p>
            <a:fld id="{F1A41FBC-2784-434E-A42A-1A17DF866079}" type="datetimeFigureOut">
              <a:rPr lang="en-US" smtClean="0"/>
              <a:t>5/19/2026</a:t>
            </a:fld>
            <a:endParaRPr lang="en-US"/>
          </a:p>
        </p:txBody>
      </p:sp>
      <p:sp>
        <p:nvSpPr>
          <p:cNvPr id="5" name="Footer Placeholder 4">
            <a:extLst>
              <a:ext uri="{FF2B5EF4-FFF2-40B4-BE49-F238E27FC236}">
                <a16:creationId xmlns:a16="http://schemas.microsoft.com/office/drawing/2014/main" id="{6B13E2E0-BD22-3667-8688-CEC3C5763E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786013-0F5E-B57F-5BCF-7402B5E3C63E}"/>
              </a:ext>
            </a:extLst>
          </p:cNvPr>
          <p:cNvSpPr>
            <a:spLocks noGrp="1"/>
          </p:cNvSpPr>
          <p:nvPr>
            <p:ph type="sldNum" sz="quarter" idx="12"/>
          </p:nvPr>
        </p:nvSpPr>
        <p:spPr/>
        <p:txBody>
          <a:bodyPr/>
          <a:lstStyle/>
          <a:p>
            <a:fld id="{E6E6B195-D3AF-4097-84D3-BC4948562454}" type="slidenum">
              <a:rPr lang="en-US" smtClean="0"/>
              <a:t>‹#›</a:t>
            </a:fld>
            <a:endParaRPr lang="en-US"/>
          </a:p>
        </p:txBody>
      </p:sp>
    </p:spTree>
    <p:extLst>
      <p:ext uri="{BB962C8B-B14F-4D97-AF65-F5344CB8AC3E}">
        <p14:creationId xmlns:p14="http://schemas.microsoft.com/office/powerpoint/2010/main" val="1303661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09299-A797-D955-B6D8-C833616098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1F5E56-5B88-D8BE-7BF3-C2CFE88F22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8A5CA3-1861-DA31-31D4-C1FE0A64F898}"/>
              </a:ext>
            </a:extLst>
          </p:cNvPr>
          <p:cNvSpPr>
            <a:spLocks noGrp="1"/>
          </p:cNvSpPr>
          <p:nvPr>
            <p:ph type="dt" sz="half" idx="10"/>
          </p:nvPr>
        </p:nvSpPr>
        <p:spPr/>
        <p:txBody>
          <a:bodyPr/>
          <a:lstStyle/>
          <a:p>
            <a:fld id="{F1A41FBC-2784-434E-A42A-1A17DF866079}" type="datetimeFigureOut">
              <a:rPr lang="en-US" smtClean="0"/>
              <a:t>5/19/2026</a:t>
            </a:fld>
            <a:endParaRPr lang="en-US"/>
          </a:p>
        </p:txBody>
      </p:sp>
      <p:sp>
        <p:nvSpPr>
          <p:cNvPr id="5" name="Footer Placeholder 4">
            <a:extLst>
              <a:ext uri="{FF2B5EF4-FFF2-40B4-BE49-F238E27FC236}">
                <a16:creationId xmlns:a16="http://schemas.microsoft.com/office/drawing/2014/main" id="{D17D5BBB-DC9E-9E9E-5502-C58AF712FE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1DBABF-7860-1D50-48D8-67DC11131728}"/>
              </a:ext>
            </a:extLst>
          </p:cNvPr>
          <p:cNvSpPr>
            <a:spLocks noGrp="1"/>
          </p:cNvSpPr>
          <p:nvPr>
            <p:ph type="sldNum" sz="quarter" idx="12"/>
          </p:nvPr>
        </p:nvSpPr>
        <p:spPr/>
        <p:txBody>
          <a:bodyPr/>
          <a:lstStyle/>
          <a:p>
            <a:fld id="{E6E6B195-D3AF-4097-84D3-BC4948562454}" type="slidenum">
              <a:rPr lang="en-US" smtClean="0"/>
              <a:t>‹#›</a:t>
            </a:fld>
            <a:endParaRPr lang="en-US"/>
          </a:p>
        </p:txBody>
      </p:sp>
    </p:spTree>
    <p:extLst>
      <p:ext uri="{BB962C8B-B14F-4D97-AF65-F5344CB8AC3E}">
        <p14:creationId xmlns:p14="http://schemas.microsoft.com/office/powerpoint/2010/main" val="3244631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FAA06-120D-FFF6-7407-C5AE2466FBA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CDB924-B04E-75D0-AAE3-8224EBE6319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8CB170-080A-9436-AAED-9388381C850F}"/>
              </a:ext>
            </a:extLst>
          </p:cNvPr>
          <p:cNvSpPr>
            <a:spLocks noGrp="1"/>
          </p:cNvSpPr>
          <p:nvPr>
            <p:ph type="dt" sz="half" idx="10"/>
          </p:nvPr>
        </p:nvSpPr>
        <p:spPr/>
        <p:txBody>
          <a:bodyPr/>
          <a:lstStyle/>
          <a:p>
            <a:fld id="{F1A41FBC-2784-434E-A42A-1A17DF866079}" type="datetimeFigureOut">
              <a:rPr lang="en-US" smtClean="0"/>
              <a:t>5/19/2026</a:t>
            </a:fld>
            <a:endParaRPr lang="en-US"/>
          </a:p>
        </p:txBody>
      </p:sp>
      <p:sp>
        <p:nvSpPr>
          <p:cNvPr id="5" name="Footer Placeholder 4">
            <a:extLst>
              <a:ext uri="{FF2B5EF4-FFF2-40B4-BE49-F238E27FC236}">
                <a16:creationId xmlns:a16="http://schemas.microsoft.com/office/drawing/2014/main" id="{E158AFD0-D1CA-548B-B78D-B86CFB817D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7F172C-AEFB-E74A-29BD-AE1FD3CA65FD}"/>
              </a:ext>
            </a:extLst>
          </p:cNvPr>
          <p:cNvSpPr>
            <a:spLocks noGrp="1"/>
          </p:cNvSpPr>
          <p:nvPr>
            <p:ph type="sldNum" sz="quarter" idx="12"/>
          </p:nvPr>
        </p:nvSpPr>
        <p:spPr/>
        <p:txBody>
          <a:bodyPr/>
          <a:lstStyle/>
          <a:p>
            <a:fld id="{E6E6B195-D3AF-4097-84D3-BC4948562454}" type="slidenum">
              <a:rPr lang="en-US" smtClean="0"/>
              <a:t>‹#›</a:t>
            </a:fld>
            <a:endParaRPr lang="en-US"/>
          </a:p>
        </p:txBody>
      </p:sp>
    </p:spTree>
    <p:extLst>
      <p:ext uri="{BB962C8B-B14F-4D97-AF65-F5344CB8AC3E}">
        <p14:creationId xmlns:p14="http://schemas.microsoft.com/office/powerpoint/2010/main" val="353569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0CCDB-0034-0EB3-BB3E-18E2F5F280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579CB4-5E95-722F-8804-13FBDEF9AAB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E78DDC7-76B8-F0C2-08E5-2E3107740EF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0063A1A-94C8-DD80-C263-5A4446301BBA}"/>
              </a:ext>
            </a:extLst>
          </p:cNvPr>
          <p:cNvSpPr>
            <a:spLocks noGrp="1"/>
          </p:cNvSpPr>
          <p:nvPr>
            <p:ph type="dt" sz="half" idx="10"/>
          </p:nvPr>
        </p:nvSpPr>
        <p:spPr/>
        <p:txBody>
          <a:bodyPr/>
          <a:lstStyle/>
          <a:p>
            <a:fld id="{F1A41FBC-2784-434E-A42A-1A17DF866079}" type="datetimeFigureOut">
              <a:rPr lang="en-US" smtClean="0"/>
              <a:t>5/19/2026</a:t>
            </a:fld>
            <a:endParaRPr lang="en-US"/>
          </a:p>
        </p:txBody>
      </p:sp>
      <p:sp>
        <p:nvSpPr>
          <p:cNvPr id="6" name="Footer Placeholder 5">
            <a:extLst>
              <a:ext uri="{FF2B5EF4-FFF2-40B4-BE49-F238E27FC236}">
                <a16:creationId xmlns:a16="http://schemas.microsoft.com/office/drawing/2014/main" id="{0198C7FD-F94F-680F-528C-4F74A5355D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ABA955-C74A-4048-C6AB-262169838B21}"/>
              </a:ext>
            </a:extLst>
          </p:cNvPr>
          <p:cNvSpPr>
            <a:spLocks noGrp="1"/>
          </p:cNvSpPr>
          <p:nvPr>
            <p:ph type="sldNum" sz="quarter" idx="12"/>
          </p:nvPr>
        </p:nvSpPr>
        <p:spPr/>
        <p:txBody>
          <a:bodyPr/>
          <a:lstStyle/>
          <a:p>
            <a:fld id="{E6E6B195-D3AF-4097-84D3-BC4948562454}" type="slidenum">
              <a:rPr lang="en-US" smtClean="0"/>
              <a:t>‹#›</a:t>
            </a:fld>
            <a:endParaRPr lang="en-US"/>
          </a:p>
        </p:txBody>
      </p:sp>
    </p:spTree>
    <p:extLst>
      <p:ext uri="{BB962C8B-B14F-4D97-AF65-F5344CB8AC3E}">
        <p14:creationId xmlns:p14="http://schemas.microsoft.com/office/powerpoint/2010/main" val="3602059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806E1-70CB-CB0B-CD12-74ECEC23CE1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359FA8-BF83-7F2A-14EA-8040868D7A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3988478-9B74-4A40-FA20-BD63EAEB629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B21EA6F-81B9-C235-72CA-6C432B9BB9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F161FE-CC1A-9A60-2FB0-E864A75553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4C0724-A2BD-0C8B-5363-6A8457EF4941}"/>
              </a:ext>
            </a:extLst>
          </p:cNvPr>
          <p:cNvSpPr>
            <a:spLocks noGrp="1"/>
          </p:cNvSpPr>
          <p:nvPr>
            <p:ph type="dt" sz="half" idx="10"/>
          </p:nvPr>
        </p:nvSpPr>
        <p:spPr/>
        <p:txBody>
          <a:bodyPr/>
          <a:lstStyle/>
          <a:p>
            <a:fld id="{F1A41FBC-2784-434E-A42A-1A17DF866079}" type="datetimeFigureOut">
              <a:rPr lang="en-US" smtClean="0"/>
              <a:t>5/19/2026</a:t>
            </a:fld>
            <a:endParaRPr lang="en-US"/>
          </a:p>
        </p:txBody>
      </p:sp>
      <p:sp>
        <p:nvSpPr>
          <p:cNvPr id="8" name="Footer Placeholder 7">
            <a:extLst>
              <a:ext uri="{FF2B5EF4-FFF2-40B4-BE49-F238E27FC236}">
                <a16:creationId xmlns:a16="http://schemas.microsoft.com/office/drawing/2014/main" id="{65387844-B462-1338-3629-38136C5C9B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4713DB7-AFCE-56AA-C2BA-A05073D49612}"/>
              </a:ext>
            </a:extLst>
          </p:cNvPr>
          <p:cNvSpPr>
            <a:spLocks noGrp="1"/>
          </p:cNvSpPr>
          <p:nvPr>
            <p:ph type="sldNum" sz="quarter" idx="12"/>
          </p:nvPr>
        </p:nvSpPr>
        <p:spPr/>
        <p:txBody>
          <a:bodyPr/>
          <a:lstStyle/>
          <a:p>
            <a:fld id="{E6E6B195-D3AF-4097-84D3-BC4948562454}" type="slidenum">
              <a:rPr lang="en-US" smtClean="0"/>
              <a:t>‹#›</a:t>
            </a:fld>
            <a:endParaRPr lang="en-US"/>
          </a:p>
        </p:txBody>
      </p:sp>
    </p:spTree>
    <p:extLst>
      <p:ext uri="{BB962C8B-B14F-4D97-AF65-F5344CB8AC3E}">
        <p14:creationId xmlns:p14="http://schemas.microsoft.com/office/powerpoint/2010/main" val="3108270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CA1F8-2684-49D0-FA40-8C5A67BD418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8FDAD9-7EFA-4062-A7D3-B0DF68411F15}"/>
              </a:ext>
            </a:extLst>
          </p:cNvPr>
          <p:cNvSpPr>
            <a:spLocks noGrp="1"/>
          </p:cNvSpPr>
          <p:nvPr>
            <p:ph type="dt" sz="half" idx="10"/>
          </p:nvPr>
        </p:nvSpPr>
        <p:spPr/>
        <p:txBody>
          <a:bodyPr/>
          <a:lstStyle/>
          <a:p>
            <a:fld id="{F1A41FBC-2784-434E-A42A-1A17DF866079}" type="datetimeFigureOut">
              <a:rPr lang="en-US" smtClean="0"/>
              <a:t>5/19/2026</a:t>
            </a:fld>
            <a:endParaRPr lang="en-US"/>
          </a:p>
        </p:txBody>
      </p:sp>
      <p:sp>
        <p:nvSpPr>
          <p:cNvPr id="4" name="Footer Placeholder 3">
            <a:extLst>
              <a:ext uri="{FF2B5EF4-FFF2-40B4-BE49-F238E27FC236}">
                <a16:creationId xmlns:a16="http://schemas.microsoft.com/office/drawing/2014/main" id="{873C3339-47D4-BA51-A080-C8F1586597A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EA8EB2-BAC8-EBB5-B467-D0DF1FBF7E6D}"/>
              </a:ext>
            </a:extLst>
          </p:cNvPr>
          <p:cNvSpPr>
            <a:spLocks noGrp="1"/>
          </p:cNvSpPr>
          <p:nvPr>
            <p:ph type="sldNum" sz="quarter" idx="12"/>
          </p:nvPr>
        </p:nvSpPr>
        <p:spPr/>
        <p:txBody>
          <a:bodyPr/>
          <a:lstStyle/>
          <a:p>
            <a:fld id="{E6E6B195-D3AF-4097-84D3-BC4948562454}" type="slidenum">
              <a:rPr lang="en-US" smtClean="0"/>
              <a:t>‹#›</a:t>
            </a:fld>
            <a:endParaRPr lang="en-US"/>
          </a:p>
        </p:txBody>
      </p:sp>
    </p:spTree>
    <p:extLst>
      <p:ext uri="{BB962C8B-B14F-4D97-AF65-F5344CB8AC3E}">
        <p14:creationId xmlns:p14="http://schemas.microsoft.com/office/powerpoint/2010/main" val="3070791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15ABAA-B2CC-276A-6347-5A5ECE5B5C13}"/>
              </a:ext>
            </a:extLst>
          </p:cNvPr>
          <p:cNvSpPr>
            <a:spLocks noGrp="1"/>
          </p:cNvSpPr>
          <p:nvPr>
            <p:ph type="dt" sz="half" idx="10"/>
          </p:nvPr>
        </p:nvSpPr>
        <p:spPr/>
        <p:txBody>
          <a:bodyPr/>
          <a:lstStyle/>
          <a:p>
            <a:fld id="{F1A41FBC-2784-434E-A42A-1A17DF866079}" type="datetimeFigureOut">
              <a:rPr lang="en-US" smtClean="0"/>
              <a:t>5/19/2026</a:t>
            </a:fld>
            <a:endParaRPr lang="en-US"/>
          </a:p>
        </p:txBody>
      </p:sp>
      <p:sp>
        <p:nvSpPr>
          <p:cNvPr id="3" name="Footer Placeholder 2">
            <a:extLst>
              <a:ext uri="{FF2B5EF4-FFF2-40B4-BE49-F238E27FC236}">
                <a16:creationId xmlns:a16="http://schemas.microsoft.com/office/drawing/2014/main" id="{DD601618-59BC-53D2-4C16-402EFA8F8F9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25E130-6F89-C5F0-FD61-018F61670254}"/>
              </a:ext>
            </a:extLst>
          </p:cNvPr>
          <p:cNvSpPr>
            <a:spLocks noGrp="1"/>
          </p:cNvSpPr>
          <p:nvPr>
            <p:ph type="sldNum" sz="quarter" idx="12"/>
          </p:nvPr>
        </p:nvSpPr>
        <p:spPr/>
        <p:txBody>
          <a:bodyPr/>
          <a:lstStyle/>
          <a:p>
            <a:fld id="{E6E6B195-D3AF-4097-84D3-BC4948562454}" type="slidenum">
              <a:rPr lang="en-US" smtClean="0"/>
              <a:t>‹#›</a:t>
            </a:fld>
            <a:endParaRPr lang="en-US"/>
          </a:p>
        </p:txBody>
      </p:sp>
    </p:spTree>
    <p:extLst>
      <p:ext uri="{BB962C8B-B14F-4D97-AF65-F5344CB8AC3E}">
        <p14:creationId xmlns:p14="http://schemas.microsoft.com/office/powerpoint/2010/main" val="1019822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49268-9458-9E80-0A9C-64F822A26F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4BCB9AF-C5E3-8B6A-183B-84F4B6E4D7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57C911-2DFD-4808-FCA8-6173E78515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D11FA5-EE3C-B91F-3292-5A2BC7CD23CD}"/>
              </a:ext>
            </a:extLst>
          </p:cNvPr>
          <p:cNvSpPr>
            <a:spLocks noGrp="1"/>
          </p:cNvSpPr>
          <p:nvPr>
            <p:ph type="dt" sz="half" idx="10"/>
          </p:nvPr>
        </p:nvSpPr>
        <p:spPr/>
        <p:txBody>
          <a:bodyPr/>
          <a:lstStyle/>
          <a:p>
            <a:fld id="{F1A41FBC-2784-434E-A42A-1A17DF866079}" type="datetimeFigureOut">
              <a:rPr lang="en-US" smtClean="0"/>
              <a:t>5/19/2026</a:t>
            </a:fld>
            <a:endParaRPr lang="en-US"/>
          </a:p>
        </p:txBody>
      </p:sp>
      <p:sp>
        <p:nvSpPr>
          <p:cNvPr id="6" name="Footer Placeholder 5">
            <a:extLst>
              <a:ext uri="{FF2B5EF4-FFF2-40B4-BE49-F238E27FC236}">
                <a16:creationId xmlns:a16="http://schemas.microsoft.com/office/drawing/2014/main" id="{65F2B677-CF62-4E97-779E-B18E6523BD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51F2D7-43E5-5AA5-E8C0-434F3F4D028E}"/>
              </a:ext>
            </a:extLst>
          </p:cNvPr>
          <p:cNvSpPr>
            <a:spLocks noGrp="1"/>
          </p:cNvSpPr>
          <p:nvPr>
            <p:ph type="sldNum" sz="quarter" idx="12"/>
          </p:nvPr>
        </p:nvSpPr>
        <p:spPr/>
        <p:txBody>
          <a:bodyPr/>
          <a:lstStyle/>
          <a:p>
            <a:fld id="{E6E6B195-D3AF-4097-84D3-BC4948562454}" type="slidenum">
              <a:rPr lang="en-US" smtClean="0"/>
              <a:t>‹#›</a:t>
            </a:fld>
            <a:endParaRPr lang="en-US"/>
          </a:p>
        </p:txBody>
      </p:sp>
    </p:spTree>
    <p:extLst>
      <p:ext uri="{BB962C8B-B14F-4D97-AF65-F5344CB8AC3E}">
        <p14:creationId xmlns:p14="http://schemas.microsoft.com/office/powerpoint/2010/main" val="262461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11AFB-262C-28F9-455E-A37A70588E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02171E3-F109-D869-49E7-D5B849FAC2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1D6CA0-4106-7F26-966E-CBDD1F857F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6B5D5A-D16D-A12F-4330-C41E7D788329}"/>
              </a:ext>
            </a:extLst>
          </p:cNvPr>
          <p:cNvSpPr>
            <a:spLocks noGrp="1"/>
          </p:cNvSpPr>
          <p:nvPr>
            <p:ph type="dt" sz="half" idx="10"/>
          </p:nvPr>
        </p:nvSpPr>
        <p:spPr/>
        <p:txBody>
          <a:bodyPr/>
          <a:lstStyle/>
          <a:p>
            <a:fld id="{F1A41FBC-2784-434E-A42A-1A17DF866079}" type="datetimeFigureOut">
              <a:rPr lang="en-US" smtClean="0"/>
              <a:t>5/19/2026</a:t>
            </a:fld>
            <a:endParaRPr lang="en-US"/>
          </a:p>
        </p:txBody>
      </p:sp>
      <p:sp>
        <p:nvSpPr>
          <p:cNvPr id="6" name="Footer Placeholder 5">
            <a:extLst>
              <a:ext uri="{FF2B5EF4-FFF2-40B4-BE49-F238E27FC236}">
                <a16:creationId xmlns:a16="http://schemas.microsoft.com/office/drawing/2014/main" id="{C18F853A-8CC9-F7F0-B561-141E462C00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3E4C74-B653-13B9-4499-115DB84455D4}"/>
              </a:ext>
            </a:extLst>
          </p:cNvPr>
          <p:cNvSpPr>
            <a:spLocks noGrp="1"/>
          </p:cNvSpPr>
          <p:nvPr>
            <p:ph type="sldNum" sz="quarter" idx="12"/>
          </p:nvPr>
        </p:nvSpPr>
        <p:spPr/>
        <p:txBody>
          <a:bodyPr/>
          <a:lstStyle/>
          <a:p>
            <a:fld id="{E6E6B195-D3AF-4097-84D3-BC4948562454}" type="slidenum">
              <a:rPr lang="en-US" smtClean="0"/>
              <a:t>‹#›</a:t>
            </a:fld>
            <a:endParaRPr lang="en-US"/>
          </a:p>
        </p:txBody>
      </p:sp>
    </p:spTree>
    <p:extLst>
      <p:ext uri="{BB962C8B-B14F-4D97-AF65-F5344CB8AC3E}">
        <p14:creationId xmlns:p14="http://schemas.microsoft.com/office/powerpoint/2010/main" val="2744467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C3DDBD-83B6-AA79-98D3-39A9FCCE4D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1D1514-7E83-D0F6-37BB-EAA79BB779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59EDAF-7FB3-E289-0DC8-AA06DE857C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1A41FBC-2784-434E-A42A-1A17DF866079}" type="datetimeFigureOut">
              <a:rPr lang="en-US" smtClean="0"/>
              <a:t>5/19/2026</a:t>
            </a:fld>
            <a:endParaRPr lang="en-US"/>
          </a:p>
        </p:txBody>
      </p:sp>
      <p:sp>
        <p:nvSpPr>
          <p:cNvPr id="5" name="Footer Placeholder 4">
            <a:extLst>
              <a:ext uri="{FF2B5EF4-FFF2-40B4-BE49-F238E27FC236}">
                <a16:creationId xmlns:a16="http://schemas.microsoft.com/office/drawing/2014/main" id="{3847D98D-1D90-59B1-F62A-B07AA490B8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7D44D3A-0930-83F5-EA32-E8E5A4594E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6E6B195-D3AF-4097-84D3-BC4948562454}" type="slidenum">
              <a:rPr lang="en-US" smtClean="0"/>
              <a:t>‹#›</a:t>
            </a:fld>
            <a:endParaRPr lang="en-US"/>
          </a:p>
        </p:txBody>
      </p:sp>
    </p:spTree>
    <p:extLst>
      <p:ext uri="{BB962C8B-B14F-4D97-AF65-F5344CB8AC3E}">
        <p14:creationId xmlns:p14="http://schemas.microsoft.com/office/powerpoint/2010/main" val="1370597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flipV="1">
            <a:off x="685804" y="3506801"/>
            <a:ext cx="10820396" cy="25673"/>
          </a:xfrm>
          <a:prstGeom prst="line">
            <a:avLst/>
          </a:prstGeom>
          <a:ln w="9525" cap="flat">
            <a:solidFill>
              <a:srgbClr val="FAB828"/>
            </a:solidFill>
            <a:prstDash val="solid"/>
            <a:headEnd type="none" w="sm" len="sm"/>
            <a:tailEnd type="none" w="sm" len="sm"/>
          </a:ln>
        </p:spPr>
      </p:sp>
      <p:sp>
        <p:nvSpPr>
          <p:cNvPr id="3" name="TextBox 3"/>
          <p:cNvSpPr txBox="1"/>
          <p:nvPr/>
        </p:nvSpPr>
        <p:spPr>
          <a:xfrm>
            <a:off x="684535" y="4008684"/>
            <a:ext cx="10820400" cy="773032"/>
          </a:xfrm>
          <a:prstGeom prst="rect">
            <a:avLst/>
          </a:prstGeom>
        </p:spPr>
        <p:txBody>
          <a:bodyPr lIns="0" tIns="0" rIns="0" bIns="0" rtlCol="0" anchor="t">
            <a:spAutoFit/>
          </a:bodyPr>
          <a:lstStyle/>
          <a:p>
            <a:pPr algn="ctr">
              <a:lnSpc>
                <a:spcPts val="3093"/>
              </a:lnSpc>
              <a:spcBef>
                <a:spcPct val="0"/>
              </a:spcBef>
            </a:pPr>
            <a:r>
              <a:rPr lang="en-US" sz="2200" spc="501">
                <a:solidFill>
                  <a:srgbClr val="000000"/>
                </a:solidFill>
                <a:latin typeface="Public Sans Bold"/>
              </a:rPr>
              <a:t>Overview of Baltimore County </a:t>
            </a:r>
            <a:endParaRPr lang="en-US" sz="1200">
              <a:solidFill>
                <a:srgbClr val="000000"/>
              </a:solidFill>
              <a:latin typeface="Aptos" panose="02110004020202020204"/>
            </a:endParaRPr>
          </a:p>
          <a:p>
            <a:pPr algn="ctr">
              <a:lnSpc>
                <a:spcPts val="3093"/>
              </a:lnSpc>
              <a:spcBef>
                <a:spcPct val="0"/>
              </a:spcBef>
            </a:pPr>
            <a:r>
              <a:rPr lang="en-US" sz="2200" spc="501">
                <a:solidFill>
                  <a:srgbClr val="000000"/>
                </a:solidFill>
                <a:latin typeface="Public Sans Bold"/>
              </a:rPr>
              <a:t>Water, Wastewater, and Stormwater Management </a:t>
            </a:r>
            <a:endParaRPr lang="en-US" sz="1200"/>
          </a:p>
        </p:txBody>
      </p:sp>
      <p:sp>
        <p:nvSpPr>
          <p:cNvPr id="4" name="TextBox 4"/>
          <p:cNvSpPr txBox="1"/>
          <p:nvPr/>
        </p:nvSpPr>
        <p:spPr>
          <a:xfrm>
            <a:off x="414912" y="1184211"/>
            <a:ext cx="10938888" cy="1834541"/>
          </a:xfrm>
          <a:prstGeom prst="rect">
            <a:avLst/>
          </a:prstGeom>
        </p:spPr>
        <p:txBody>
          <a:bodyPr lIns="0" tIns="0" rIns="0" bIns="0" rtlCol="0" anchor="t">
            <a:spAutoFit/>
          </a:bodyPr>
          <a:lstStyle/>
          <a:p>
            <a:pPr algn="ctr">
              <a:lnSpc>
                <a:spcPts val="7377"/>
              </a:lnSpc>
            </a:pPr>
            <a:r>
              <a:rPr lang="en-US" sz="6000" spc="40">
                <a:solidFill>
                  <a:srgbClr val="000000"/>
                </a:solidFill>
                <a:latin typeface="Playfair Display"/>
              </a:rPr>
              <a:t>Baltimore Water Governance Workgroup </a:t>
            </a:r>
          </a:p>
        </p:txBody>
      </p:sp>
      <p:grpSp>
        <p:nvGrpSpPr>
          <p:cNvPr id="6" name="Group 6"/>
          <p:cNvGrpSpPr/>
          <p:nvPr/>
        </p:nvGrpSpPr>
        <p:grpSpPr>
          <a:xfrm>
            <a:off x="9682281" y="69184"/>
            <a:ext cx="2207027" cy="898277"/>
            <a:chOff x="0" y="0"/>
            <a:chExt cx="4414054" cy="1796553"/>
          </a:xfrm>
        </p:grpSpPr>
        <p:sp>
          <p:nvSpPr>
            <p:cNvPr id="7" name="Freeform 7"/>
            <p:cNvSpPr/>
            <p:nvPr/>
          </p:nvSpPr>
          <p:spPr>
            <a:xfrm>
              <a:off x="2617501" y="0"/>
              <a:ext cx="1796553" cy="1796553"/>
            </a:xfrm>
            <a:custGeom>
              <a:avLst/>
              <a:gdLst/>
              <a:ahLst/>
              <a:cxnLst/>
              <a:rect l="l" t="t" r="r" b="b"/>
              <a:pathLst>
                <a:path w="1796553" h="1796553">
                  <a:moveTo>
                    <a:pt x="0" y="0"/>
                  </a:moveTo>
                  <a:lnTo>
                    <a:pt x="1796553" y="0"/>
                  </a:lnTo>
                  <a:lnTo>
                    <a:pt x="1796553" y="1796553"/>
                  </a:lnTo>
                  <a:lnTo>
                    <a:pt x="0" y="1796553"/>
                  </a:lnTo>
                  <a:lnTo>
                    <a:pt x="0" y="0"/>
                  </a:lnTo>
                  <a:close/>
                </a:path>
              </a:pathLst>
            </a:custGeom>
            <a:blipFill>
              <a:blip r:embed="rId3"/>
              <a:stretch>
                <a:fillRect/>
              </a:stretch>
            </a:blipFill>
          </p:spPr>
        </p:sp>
        <p:sp>
          <p:nvSpPr>
            <p:cNvPr id="8" name="TextBox 8"/>
            <p:cNvSpPr txBox="1"/>
            <p:nvPr/>
          </p:nvSpPr>
          <p:spPr>
            <a:xfrm>
              <a:off x="0" y="340792"/>
              <a:ext cx="2763362" cy="1130821"/>
            </a:xfrm>
            <a:prstGeom prst="rect">
              <a:avLst/>
            </a:prstGeom>
          </p:spPr>
          <p:txBody>
            <a:bodyPr lIns="0" tIns="0" rIns="0" bIns="0" rtlCol="0" anchor="t">
              <a:spAutoFit/>
            </a:bodyPr>
            <a:lstStyle/>
            <a:p>
              <a:pPr>
                <a:lnSpc>
                  <a:spcPts val="1144"/>
                </a:lnSpc>
              </a:pPr>
              <a:r>
                <a:rPr lang="en-US" sz="1257" spc="6">
                  <a:solidFill>
                    <a:srgbClr val="000000"/>
                  </a:solidFill>
                  <a:latin typeface="Playfair Display"/>
                </a:rPr>
                <a:t>Baltimore County Department of Public Works and Transportation</a:t>
              </a:r>
            </a:p>
          </p:txBody>
        </p:sp>
      </p:grpSp>
      <p:sp>
        <p:nvSpPr>
          <p:cNvPr id="9" name="TextBox 9"/>
          <p:cNvSpPr txBox="1"/>
          <p:nvPr/>
        </p:nvSpPr>
        <p:spPr>
          <a:xfrm>
            <a:off x="9684603" y="956996"/>
            <a:ext cx="2506639" cy="175176"/>
          </a:xfrm>
          <a:prstGeom prst="rect">
            <a:avLst/>
          </a:prstGeom>
        </p:spPr>
        <p:txBody>
          <a:bodyPr lIns="0" tIns="0" rIns="0" bIns="0" rtlCol="0" anchor="t">
            <a:spAutoFit/>
          </a:bodyPr>
          <a:lstStyle/>
          <a:p>
            <a:pPr>
              <a:lnSpc>
                <a:spcPts val="1500"/>
              </a:lnSpc>
            </a:pPr>
            <a:r>
              <a:rPr lang="en-US" sz="1067">
                <a:solidFill>
                  <a:srgbClr val="000000"/>
                </a:solidFill>
                <a:latin typeface="Playfair Display"/>
              </a:rPr>
              <a:t>Katherine Klausmeier, County Executive</a:t>
            </a:r>
          </a:p>
        </p:txBody>
      </p:sp>
      <p:sp>
        <p:nvSpPr>
          <p:cNvPr id="11" name="Slide Number Placeholder 10">
            <a:extLst>
              <a:ext uri="{FF2B5EF4-FFF2-40B4-BE49-F238E27FC236}">
                <a16:creationId xmlns:a16="http://schemas.microsoft.com/office/drawing/2014/main" id="{12C427E4-AECF-6E99-9ABE-022F098AC93F}"/>
              </a:ext>
            </a:extLst>
          </p:cNvPr>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2F599D8-1DC8-FB60-4E27-51ED11CA1052}"/>
              </a:ext>
            </a:extLst>
          </p:cNvPr>
          <p:cNvSpPr>
            <a:spLocks noGrp="1"/>
          </p:cNvSpPr>
          <p:nvPr>
            <p:ph type="subTitle" idx="1"/>
          </p:nvPr>
        </p:nvSpPr>
        <p:spPr>
          <a:xfrm>
            <a:off x="687238" y="995152"/>
            <a:ext cx="10495470" cy="5554659"/>
          </a:xfrm>
        </p:spPr>
        <p:txBody>
          <a:bodyPr vert="horz" lIns="91440" tIns="45720" rIns="91440" bIns="45720" rtlCol="0" anchor="t">
            <a:normAutofit/>
          </a:bodyPr>
          <a:lstStyle/>
          <a:p>
            <a:pPr algn="l"/>
            <a:endParaRPr lang="en-US" b="1"/>
          </a:p>
          <a:p>
            <a:pPr algn="l"/>
            <a:r>
              <a:rPr lang="en-US" sz="2600" b="1"/>
              <a:t>DPWT – Highways</a:t>
            </a:r>
            <a:endParaRPr lang="en-US" sz="2600"/>
          </a:p>
          <a:p>
            <a:pPr marL="342900" indent="-342900" algn="l">
              <a:buFont typeface="Arial" panose="020B0604020202020204" pitchFamily="34" charset="0"/>
              <a:buChar char="•"/>
            </a:pPr>
            <a:r>
              <a:rPr lang="en-US" sz="2600"/>
              <a:t>Runoff management (swales, culverts) </a:t>
            </a:r>
          </a:p>
          <a:p>
            <a:pPr algn="l"/>
            <a:endParaRPr lang="en-US" sz="2600"/>
          </a:p>
          <a:p>
            <a:pPr algn="l"/>
            <a:r>
              <a:rPr lang="en-US" sz="2600" b="1"/>
              <a:t>DEPS (Environmental Protection &amp; Sustainability)</a:t>
            </a:r>
          </a:p>
          <a:p>
            <a:pPr marL="342900" indent="-342900" algn="l">
              <a:buFont typeface="Arial" panose="020B0604020202020204" pitchFamily="34" charset="0"/>
              <a:buChar char="•"/>
            </a:pPr>
            <a:r>
              <a:rPr lang="en-US" sz="2600"/>
              <a:t>Stormwater discharge quality management </a:t>
            </a:r>
          </a:p>
          <a:p>
            <a:pPr marL="342900" indent="-342900" algn="l">
              <a:buFont typeface="Arial" panose="020B0604020202020204" pitchFamily="34" charset="0"/>
              <a:buChar char="•"/>
            </a:pPr>
            <a:r>
              <a:rPr lang="en-US" sz="2600"/>
              <a:t>Stream restoration and watershed protection (protecting sewers &amp; raw water reservoirs) — Metropolitan District Fund; $10M per year</a:t>
            </a:r>
          </a:p>
          <a:p>
            <a:pPr marL="342900" indent="-342900" algn="l">
              <a:buFont typeface="Arial" panose="020B0604020202020204" pitchFamily="34" charset="0"/>
              <a:buChar char="•"/>
            </a:pPr>
            <a:endParaRPr lang="en-US"/>
          </a:p>
          <a:p>
            <a:pPr marL="342900" indent="-342900" algn="l">
              <a:buFont typeface="Arial" panose="020B0604020202020204" pitchFamily="34" charset="0"/>
              <a:buChar char="•"/>
            </a:pPr>
            <a:endParaRPr lang="en-US"/>
          </a:p>
          <a:p>
            <a:pPr marL="342900" indent="-342900" algn="l">
              <a:buChar char="•"/>
            </a:pPr>
            <a:endParaRPr lang="en-US"/>
          </a:p>
          <a:p>
            <a:endParaRPr lang="en-US"/>
          </a:p>
        </p:txBody>
      </p:sp>
      <p:sp>
        <p:nvSpPr>
          <p:cNvPr id="4" name="Title 1">
            <a:extLst>
              <a:ext uri="{FF2B5EF4-FFF2-40B4-BE49-F238E27FC236}">
                <a16:creationId xmlns:a16="http://schemas.microsoft.com/office/drawing/2014/main" id="{FF782AB8-D255-F49A-755B-5D0ACAF8F07E}"/>
              </a:ext>
            </a:extLst>
          </p:cNvPr>
          <p:cNvSpPr>
            <a:spLocks noGrp="1"/>
          </p:cNvSpPr>
          <p:nvPr>
            <p:ph type="ctrTitle"/>
          </p:nvPr>
        </p:nvSpPr>
        <p:spPr>
          <a:xfrm>
            <a:off x="563592" y="311169"/>
            <a:ext cx="9144000" cy="477837"/>
          </a:xfrm>
        </p:spPr>
        <p:txBody>
          <a:bodyPr>
            <a:normAutofit/>
          </a:bodyPr>
          <a:lstStyle/>
          <a:p>
            <a:pPr algn="l"/>
            <a:r>
              <a:rPr lang="en-US" sz="2700" b="1">
                <a:latin typeface="Arial Nova"/>
              </a:rPr>
              <a:t>County Stormwater Program </a:t>
            </a:r>
            <a:r>
              <a:rPr lang="en-US" sz="2000" b="1">
                <a:latin typeface="Arial Nova"/>
              </a:rPr>
              <a:t>(continued) </a:t>
            </a:r>
          </a:p>
        </p:txBody>
      </p:sp>
      <p:sp>
        <p:nvSpPr>
          <p:cNvPr id="5" name="AutoShape 4">
            <a:extLst>
              <a:ext uri="{FF2B5EF4-FFF2-40B4-BE49-F238E27FC236}">
                <a16:creationId xmlns:a16="http://schemas.microsoft.com/office/drawing/2014/main" id="{0E98F59B-59F7-1476-5AA1-7735DD72A099}"/>
              </a:ext>
            </a:extLst>
          </p:cNvPr>
          <p:cNvSpPr/>
          <p:nvPr/>
        </p:nvSpPr>
        <p:spPr>
          <a:xfrm flipV="1">
            <a:off x="687238" y="789006"/>
            <a:ext cx="10495471" cy="0"/>
          </a:xfrm>
          <a:prstGeom prst="line">
            <a:avLst/>
          </a:prstGeom>
          <a:ln w="9525" cap="flat">
            <a:solidFill>
              <a:srgbClr val="FAB828"/>
            </a:solidFill>
            <a:prstDash val="solid"/>
            <a:headEnd type="none" w="sm" len="sm"/>
            <a:tailEnd type="none" w="sm" len="sm"/>
          </a:ln>
        </p:spPr>
      </p:sp>
      <p:sp>
        <p:nvSpPr>
          <p:cNvPr id="7" name="Freeform 6">
            <a:extLst>
              <a:ext uri="{FF2B5EF4-FFF2-40B4-BE49-F238E27FC236}">
                <a16:creationId xmlns:a16="http://schemas.microsoft.com/office/drawing/2014/main" id="{D393EC3A-D43E-9E69-6663-C69CA5C21AF5}"/>
              </a:ext>
            </a:extLst>
          </p:cNvPr>
          <p:cNvSpPr/>
          <p:nvPr/>
        </p:nvSpPr>
        <p:spPr>
          <a:xfrm>
            <a:off x="11182709" y="78212"/>
            <a:ext cx="914400" cy="914400"/>
          </a:xfrm>
          <a:custGeom>
            <a:avLst/>
            <a:gdLst/>
            <a:ahLst/>
            <a:cxnLst/>
            <a:rect l="l" t="t" r="r" b="b"/>
            <a:pathLst>
              <a:path w="1796553" h="1796553">
                <a:moveTo>
                  <a:pt x="0" y="0"/>
                </a:moveTo>
                <a:lnTo>
                  <a:pt x="1796553" y="0"/>
                </a:lnTo>
                <a:lnTo>
                  <a:pt x="1796553" y="1796553"/>
                </a:lnTo>
                <a:lnTo>
                  <a:pt x="0" y="1796553"/>
                </a:lnTo>
                <a:lnTo>
                  <a:pt x="0" y="0"/>
                </a:lnTo>
                <a:close/>
              </a:path>
            </a:pathLst>
          </a:custGeom>
          <a:blipFill>
            <a:blip r:embed="rId2"/>
            <a:stretch>
              <a:fillRect/>
            </a:stretch>
          </a:blipFill>
        </p:spPr>
        <p:txBody>
          <a:bodyPr/>
          <a:lstStyle/>
          <a:p>
            <a:endParaRPr lang="en-US"/>
          </a:p>
        </p:txBody>
      </p:sp>
    </p:spTree>
    <p:extLst>
      <p:ext uri="{BB962C8B-B14F-4D97-AF65-F5344CB8AC3E}">
        <p14:creationId xmlns:p14="http://schemas.microsoft.com/office/powerpoint/2010/main" val="7437052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4661F-88A0-8CB5-C285-42EB9A02102E}"/>
              </a:ext>
            </a:extLst>
          </p:cNvPr>
          <p:cNvSpPr>
            <a:spLocks noGrp="1"/>
          </p:cNvSpPr>
          <p:nvPr>
            <p:ph type="title"/>
          </p:nvPr>
        </p:nvSpPr>
        <p:spPr>
          <a:xfrm>
            <a:off x="838200" y="365125"/>
            <a:ext cx="10515600" cy="605896"/>
          </a:xfrm>
        </p:spPr>
        <p:txBody>
          <a:bodyPr>
            <a:normAutofit/>
          </a:bodyPr>
          <a:lstStyle/>
          <a:p>
            <a:r>
              <a:rPr lang="en-US" sz="2700" b="1">
                <a:latin typeface="Arial Nova"/>
              </a:rPr>
              <a:t>County Stormwater Program </a:t>
            </a:r>
            <a:r>
              <a:rPr lang="en-US" sz="2000" b="1">
                <a:latin typeface="Arial Nova"/>
              </a:rPr>
              <a:t>(continued) </a:t>
            </a:r>
            <a:endParaRPr lang="en-US" sz="2000"/>
          </a:p>
        </p:txBody>
      </p:sp>
      <p:sp>
        <p:nvSpPr>
          <p:cNvPr id="3" name="Content Placeholder 2">
            <a:extLst>
              <a:ext uri="{FF2B5EF4-FFF2-40B4-BE49-F238E27FC236}">
                <a16:creationId xmlns:a16="http://schemas.microsoft.com/office/drawing/2014/main" id="{443764A8-DC24-1595-E19B-3FE208A946E2}"/>
              </a:ext>
            </a:extLst>
          </p:cNvPr>
          <p:cNvSpPr>
            <a:spLocks noGrp="1"/>
          </p:cNvSpPr>
          <p:nvPr>
            <p:ph idx="1"/>
          </p:nvPr>
        </p:nvSpPr>
        <p:spPr>
          <a:xfrm>
            <a:off x="698119" y="1084792"/>
            <a:ext cx="10539264" cy="5310476"/>
          </a:xfrm>
        </p:spPr>
        <p:txBody>
          <a:bodyPr vert="horz" lIns="91440" tIns="45720" rIns="91440" bIns="45720" rtlCol="0" anchor="t">
            <a:noAutofit/>
          </a:bodyPr>
          <a:lstStyle/>
          <a:p>
            <a:pPr marL="0" indent="0">
              <a:buNone/>
            </a:pPr>
            <a:r>
              <a:rPr lang="en-US" sz="2200" b="1"/>
              <a:t>DEPS (Environmental Protection &amp; Sustainability)</a:t>
            </a:r>
            <a:r>
              <a:rPr lang="en-US" sz="2000" b="1"/>
              <a:t> (continued)</a:t>
            </a:r>
            <a:endParaRPr lang="en-US" sz="2000"/>
          </a:p>
          <a:p>
            <a:pPr marL="342900" indent="-342900">
              <a:spcAft>
                <a:spcPts val="1100"/>
              </a:spcAft>
              <a:buFont typeface="Arial,Sans-Serif" panose="020B0604020202020204" pitchFamily="34" charset="0"/>
            </a:pPr>
            <a:r>
              <a:rPr lang="en-US" sz="2200"/>
              <a:t>In 2014, the County implemented a Stormwater Remediation Fee, following a 2013 State of Maryland mandate requiring local governments to fund Chesapeake Bay pollution‑reduction efforts.</a:t>
            </a:r>
          </a:p>
          <a:p>
            <a:pPr marL="342900" indent="-342900">
              <a:spcAft>
                <a:spcPts val="1100"/>
              </a:spcAft>
              <a:buFont typeface="Arial,Sans-Serif" panose="020B0604020202020204" pitchFamily="34" charset="0"/>
            </a:pPr>
            <a:r>
              <a:rPr lang="en-US" sz="2200"/>
              <a:t>The fee was based on the amount of impervious surface area on a property (e.g., roofs, driveways) and initially charged to single‑family homes.</a:t>
            </a:r>
          </a:p>
          <a:p>
            <a:pPr marL="342900" indent="-342900">
              <a:spcAft>
                <a:spcPts val="1100"/>
              </a:spcAft>
              <a:buFont typeface="Arial,Sans-Serif" panose="020B0604020202020204" pitchFamily="34" charset="0"/>
            </a:pPr>
            <a:r>
              <a:rPr lang="en-US" sz="2200"/>
              <a:t>In 2015, the County Council voted unanimously to phase out and eliminate the fee.</a:t>
            </a:r>
          </a:p>
          <a:p>
            <a:pPr marL="342900" indent="-342900">
              <a:spcAft>
                <a:spcPts val="1100"/>
              </a:spcAft>
              <a:buFont typeface="Arial,Sans-Serif" panose="020B0604020202020204" pitchFamily="34" charset="0"/>
            </a:pPr>
            <a:r>
              <a:rPr lang="en-US" sz="2200"/>
              <a:t>After the phase‑out, the County still needed to meet stormwater management and MS‑4 permit requirements, so it shifted to alternative funding sources within the County CIP Budget under the Waterways Improvement Fund:</a:t>
            </a:r>
          </a:p>
          <a:p>
            <a:pPr lvl="2">
              <a:spcAft>
                <a:spcPts val="1100"/>
              </a:spcAft>
              <a:buFont typeface="Arial,Sans-Serif" panose="020B0604020202020204" pitchFamily="34" charset="0"/>
            </a:pPr>
            <a:r>
              <a:rPr lang="en-US" sz="2200"/>
              <a:t>$2 million annually in PAYGO funding</a:t>
            </a:r>
          </a:p>
          <a:p>
            <a:pPr lvl="2">
              <a:spcAft>
                <a:spcPts val="1100"/>
              </a:spcAft>
              <a:buFont typeface="Arial,Sans-Serif" panose="020B0604020202020204" pitchFamily="34" charset="0"/>
            </a:pPr>
            <a:r>
              <a:rPr lang="en-US" sz="2200"/>
              <a:t>$20 million in each bonding referendum to aid in addressing stormwater and waterway improvements</a:t>
            </a:r>
          </a:p>
        </p:txBody>
      </p:sp>
      <p:sp>
        <p:nvSpPr>
          <p:cNvPr id="5" name="Freeform 6">
            <a:extLst>
              <a:ext uri="{FF2B5EF4-FFF2-40B4-BE49-F238E27FC236}">
                <a16:creationId xmlns:a16="http://schemas.microsoft.com/office/drawing/2014/main" id="{660B7A84-2CE5-B048-4F1D-4E0096F2C4A5}"/>
              </a:ext>
            </a:extLst>
          </p:cNvPr>
          <p:cNvSpPr/>
          <p:nvPr/>
        </p:nvSpPr>
        <p:spPr>
          <a:xfrm>
            <a:off x="11182709" y="78212"/>
            <a:ext cx="914400" cy="914400"/>
          </a:xfrm>
          <a:custGeom>
            <a:avLst/>
            <a:gdLst/>
            <a:ahLst/>
            <a:cxnLst/>
            <a:rect l="l" t="t" r="r" b="b"/>
            <a:pathLst>
              <a:path w="1796553" h="1796553">
                <a:moveTo>
                  <a:pt x="0" y="0"/>
                </a:moveTo>
                <a:lnTo>
                  <a:pt x="1796553" y="0"/>
                </a:lnTo>
                <a:lnTo>
                  <a:pt x="1796553" y="1796553"/>
                </a:lnTo>
                <a:lnTo>
                  <a:pt x="0" y="1796553"/>
                </a:lnTo>
                <a:lnTo>
                  <a:pt x="0" y="0"/>
                </a:lnTo>
                <a:close/>
              </a:path>
            </a:pathLst>
          </a:custGeom>
          <a:blipFill>
            <a:blip r:embed="rId2"/>
            <a:stretch>
              <a:fillRect/>
            </a:stretch>
          </a:blipFill>
        </p:spPr>
        <p:txBody>
          <a:bodyPr/>
          <a:lstStyle/>
          <a:p>
            <a:endParaRPr lang="en-US"/>
          </a:p>
        </p:txBody>
      </p:sp>
      <p:sp>
        <p:nvSpPr>
          <p:cNvPr id="7" name="AutoShape 4">
            <a:extLst>
              <a:ext uri="{FF2B5EF4-FFF2-40B4-BE49-F238E27FC236}">
                <a16:creationId xmlns:a16="http://schemas.microsoft.com/office/drawing/2014/main" id="{C1B4EAFF-6B9C-0619-F48D-DC5754E355BF}"/>
              </a:ext>
            </a:extLst>
          </p:cNvPr>
          <p:cNvSpPr/>
          <p:nvPr/>
        </p:nvSpPr>
        <p:spPr>
          <a:xfrm flipV="1">
            <a:off x="687238" y="852506"/>
            <a:ext cx="10495471" cy="0"/>
          </a:xfrm>
          <a:prstGeom prst="line">
            <a:avLst/>
          </a:prstGeom>
          <a:ln w="9525" cap="flat">
            <a:solidFill>
              <a:srgbClr val="FAB828"/>
            </a:solidFill>
            <a:prstDash val="solid"/>
            <a:headEnd type="none" w="sm" len="sm"/>
            <a:tailEnd type="none" w="sm" len="sm"/>
          </a:ln>
        </p:spPr>
      </p:sp>
    </p:spTree>
    <p:extLst>
      <p:ext uri="{BB962C8B-B14F-4D97-AF65-F5344CB8AC3E}">
        <p14:creationId xmlns:p14="http://schemas.microsoft.com/office/powerpoint/2010/main" val="2806475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0A7FC4-760F-AF61-56F3-2DC83A5EE2F5}"/>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4EDDCF1-00D3-5D0B-00E0-871673061A3B}"/>
              </a:ext>
            </a:extLst>
          </p:cNvPr>
          <p:cNvSpPr>
            <a:spLocks noGrp="1"/>
          </p:cNvSpPr>
          <p:nvPr>
            <p:ph type="subTitle" idx="1"/>
          </p:nvPr>
        </p:nvSpPr>
        <p:spPr>
          <a:xfrm>
            <a:off x="610133" y="1889184"/>
            <a:ext cx="5492258" cy="4356393"/>
          </a:xfrm>
        </p:spPr>
        <p:txBody>
          <a:bodyPr vert="horz" lIns="91440" tIns="45720" rIns="91440" bIns="45720" rtlCol="0" anchor="t">
            <a:normAutofit lnSpcReduction="10000"/>
          </a:bodyPr>
          <a:lstStyle/>
          <a:p>
            <a:pPr marL="342900" indent="-342900" algn="l" fontAlgn="base">
              <a:buFont typeface="Arial,Sans-Serif" panose="020B0604020202020204" pitchFamily="34" charset="0"/>
              <a:buChar char="•"/>
            </a:pPr>
            <a:r>
              <a:rPr lang="en-US" sz="2800">
                <a:solidFill>
                  <a:srgbClr val="000000"/>
                </a:solidFill>
                <a:latin typeface="Arial Nova"/>
              </a:rPr>
              <a:t>The Metropolitan District</a:t>
            </a:r>
          </a:p>
          <a:p>
            <a:pPr marL="800100" lvl="1" indent="-342900" algn="l">
              <a:spcAft>
                <a:spcPts val="1100"/>
              </a:spcAft>
              <a:buFont typeface="Arial,Sans-Serif" panose="020B0604020202020204" pitchFamily="34" charset="0"/>
              <a:buChar char="•"/>
            </a:pPr>
            <a:endParaRPr lang="en-US" sz="2400">
              <a:solidFill>
                <a:srgbClr val="000000"/>
              </a:solidFill>
              <a:ea typeface="+mn-lt"/>
              <a:cs typeface="+mn-lt"/>
            </a:endParaRPr>
          </a:p>
          <a:p>
            <a:pPr marL="800100" lvl="1" indent="-342900" algn="l">
              <a:spcAft>
                <a:spcPts val="1100"/>
              </a:spcAft>
              <a:buFont typeface="Arial,Sans-Serif" panose="020B0604020202020204" pitchFamily="34" charset="0"/>
              <a:buChar char="•"/>
            </a:pPr>
            <a:r>
              <a:rPr lang="en-US" sz="2400">
                <a:solidFill>
                  <a:srgbClr val="000000"/>
                </a:solidFill>
                <a:ea typeface="+mn-lt"/>
                <a:cs typeface="+mn-lt"/>
              </a:rPr>
              <a:t>Established in 1924</a:t>
            </a:r>
            <a:endParaRPr lang="en-US" sz="2400">
              <a:solidFill>
                <a:srgbClr val="000000"/>
              </a:solidFill>
              <a:latin typeface="Arial Nova" panose="020B0504020202020204" pitchFamily="34" charset="0"/>
              <a:ea typeface="+mn-lt"/>
              <a:cs typeface="+mn-lt"/>
            </a:endParaRPr>
          </a:p>
          <a:p>
            <a:pPr marL="800100" lvl="1" indent="-342900" algn="l">
              <a:spcAft>
                <a:spcPts val="1100"/>
              </a:spcAft>
              <a:buFont typeface="Arial,Sans-Serif" panose="020B0604020202020204" pitchFamily="34" charset="0"/>
              <a:buChar char="•"/>
            </a:pPr>
            <a:r>
              <a:rPr lang="en-US" sz="2400">
                <a:solidFill>
                  <a:srgbClr val="000000"/>
                </a:solidFill>
                <a:ea typeface="+mn-lt"/>
                <a:cs typeface="+mn-lt"/>
              </a:rPr>
              <a:t>Geographic boundary within which a property may be eligible to receive public water and sewer service</a:t>
            </a:r>
            <a:endParaRPr lang="en-US" sz="2400">
              <a:solidFill>
                <a:srgbClr val="000000"/>
              </a:solidFill>
              <a:latin typeface="Aptos"/>
            </a:endParaRPr>
          </a:p>
          <a:p>
            <a:pPr marL="800100" lvl="1" indent="-342900" algn="l">
              <a:spcAft>
                <a:spcPts val="1100"/>
              </a:spcAft>
              <a:buFont typeface="Arial,Sans-Serif" panose="020B0604020202020204" pitchFamily="34" charset="0"/>
              <a:buChar char="•"/>
            </a:pPr>
            <a:r>
              <a:rPr lang="en-US" sz="2400">
                <a:solidFill>
                  <a:srgbClr val="000000"/>
                </a:solidFill>
                <a:latin typeface="Aptos"/>
              </a:rPr>
              <a:t>Changes to the boundary must be approved by the City and County</a:t>
            </a:r>
          </a:p>
          <a:p>
            <a:pPr marL="800100" lvl="1" indent="-342900" algn="l">
              <a:spcAft>
                <a:spcPts val="1100"/>
              </a:spcAft>
              <a:buFont typeface="Arial,Sans-Serif" panose="020B0604020202020204" pitchFamily="34" charset="0"/>
              <a:buChar char="•"/>
            </a:pPr>
            <a:r>
              <a:rPr lang="en-US" sz="2400">
                <a:latin typeface="Aptos"/>
              </a:rPr>
              <a:t>Approximately 220,000 properties served over 209 square miles</a:t>
            </a:r>
          </a:p>
        </p:txBody>
      </p:sp>
      <p:sp>
        <p:nvSpPr>
          <p:cNvPr id="6" name="AutoShape 4">
            <a:extLst>
              <a:ext uri="{FF2B5EF4-FFF2-40B4-BE49-F238E27FC236}">
                <a16:creationId xmlns:a16="http://schemas.microsoft.com/office/drawing/2014/main" id="{8AEC4D53-45CA-156B-1748-8C254A6D71C8}"/>
              </a:ext>
            </a:extLst>
          </p:cNvPr>
          <p:cNvSpPr/>
          <p:nvPr/>
        </p:nvSpPr>
        <p:spPr>
          <a:xfrm>
            <a:off x="613633" y="1789581"/>
            <a:ext cx="5859174" cy="20010"/>
          </a:xfrm>
          <a:prstGeom prst="line">
            <a:avLst/>
          </a:prstGeom>
          <a:ln w="9525" cap="flat">
            <a:solidFill>
              <a:srgbClr val="FAB828"/>
            </a:solidFill>
            <a:prstDash val="solid"/>
            <a:headEnd type="none" w="sm" len="sm"/>
            <a:tailEnd type="none" w="sm" len="sm"/>
          </a:ln>
        </p:spPr>
      </p:sp>
      <p:pic>
        <p:nvPicPr>
          <p:cNvPr id="4" name="Picture 3">
            <a:extLst>
              <a:ext uri="{FF2B5EF4-FFF2-40B4-BE49-F238E27FC236}">
                <a16:creationId xmlns:a16="http://schemas.microsoft.com/office/drawing/2014/main" id="{1C863F28-91BC-BF84-2139-0A4C3F7F3C9A}"/>
              </a:ext>
            </a:extLst>
          </p:cNvPr>
          <p:cNvPicPr>
            <a:picLocks noChangeAspect="1"/>
          </p:cNvPicPr>
          <p:nvPr/>
        </p:nvPicPr>
        <p:blipFill>
          <a:blip r:embed="rId2"/>
          <a:stretch>
            <a:fillRect/>
          </a:stretch>
        </p:blipFill>
        <p:spPr>
          <a:xfrm>
            <a:off x="6555388" y="747889"/>
            <a:ext cx="5064337" cy="5940778"/>
          </a:xfrm>
          <a:prstGeom prst="rect">
            <a:avLst/>
          </a:prstGeom>
        </p:spPr>
      </p:pic>
      <p:sp>
        <p:nvSpPr>
          <p:cNvPr id="5" name="Freeform 6">
            <a:extLst>
              <a:ext uri="{FF2B5EF4-FFF2-40B4-BE49-F238E27FC236}">
                <a16:creationId xmlns:a16="http://schemas.microsoft.com/office/drawing/2014/main" id="{ADA9F0A0-7AFF-A59E-3523-C1B601314E4D}"/>
              </a:ext>
            </a:extLst>
          </p:cNvPr>
          <p:cNvSpPr/>
          <p:nvPr/>
        </p:nvSpPr>
        <p:spPr>
          <a:xfrm>
            <a:off x="11145520" y="116840"/>
            <a:ext cx="914400" cy="914400"/>
          </a:xfrm>
          <a:custGeom>
            <a:avLst/>
            <a:gdLst/>
            <a:ahLst/>
            <a:cxnLst/>
            <a:rect l="l" t="t" r="r" b="b"/>
            <a:pathLst>
              <a:path w="1796553" h="1796553">
                <a:moveTo>
                  <a:pt x="0" y="0"/>
                </a:moveTo>
                <a:lnTo>
                  <a:pt x="1796553" y="0"/>
                </a:lnTo>
                <a:lnTo>
                  <a:pt x="1796553" y="1796553"/>
                </a:lnTo>
                <a:lnTo>
                  <a:pt x="0" y="1796553"/>
                </a:lnTo>
                <a:lnTo>
                  <a:pt x="0" y="0"/>
                </a:lnTo>
                <a:close/>
              </a:path>
            </a:pathLst>
          </a:custGeom>
          <a:blipFill>
            <a:blip r:embed="rId3"/>
            <a:stretch>
              <a:fillRect/>
            </a:stretch>
          </a:blipFill>
        </p:spPr>
        <p:txBody>
          <a:bodyPr/>
          <a:lstStyle/>
          <a:p>
            <a:endParaRPr lang="en-US"/>
          </a:p>
        </p:txBody>
      </p:sp>
      <p:sp>
        <p:nvSpPr>
          <p:cNvPr id="2" name="Title 1">
            <a:extLst>
              <a:ext uri="{FF2B5EF4-FFF2-40B4-BE49-F238E27FC236}">
                <a16:creationId xmlns:a16="http://schemas.microsoft.com/office/drawing/2014/main" id="{04D6A83A-86F7-AAEF-6A14-D76F62A8AFF0}"/>
              </a:ext>
            </a:extLst>
          </p:cNvPr>
          <p:cNvSpPr>
            <a:spLocks noGrp="1"/>
          </p:cNvSpPr>
          <p:nvPr>
            <p:ph type="ctrTitle"/>
          </p:nvPr>
        </p:nvSpPr>
        <p:spPr>
          <a:xfrm>
            <a:off x="616810" y="750112"/>
            <a:ext cx="10119429" cy="608099"/>
          </a:xfrm>
        </p:spPr>
        <p:txBody>
          <a:bodyPr>
            <a:normAutofit/>
          </a:bodyPr>
          <a:lstStyle/>
          <a:p>
            <a:pPr algn="l"/>
            <a:r>
              <a:rPr lang="en-US" sz="2800" b="1">
                <a:latin typeface="Arial Nova"/>
              </a:rPr>
              <a:t>County Utility Service Boundary</a:t>
            </a:r>
            <a:endParaRPr lang="en-US"/>
          </a:p>
        </p:txBody>
      </p:sp>
    </p:spTree>
    <p:extLst>
      <p:ext uri="{BB962C8B-B14F-4D97-AF65-F5344CB8AC3E}">
        <p14:creationId xmlns:p14="http://schemas.microsoft.com/office/powerpoint/2010/main" val="3833133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4723E-195E-E2DF-D597-6331C34BE4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BDD9E8-E86D-B212-3B09-A1A80BBF2871}"/>
              </a:ext>
            </a:extLst>
          </p:cNvPr>
          <p:cNvSpPr>
            <a:spLocks noGrp="1"/>
          </p:cNvSpPr>
          <p:nvPr>
            <p:ph type="ctrTitle"/>
          </p:nvPr>
        </p:nvSpPr>
        <p:spPr>
          <a:xfrm>
            <a:off x="616810" y="750112"/>
            <a:ext cx="10119429" cy="608099"/>
          </a:xfrm>
        </p:spPr>
        <p:txBody>
          <a:bodyPr>
            <a:normAutofit/>
          </a:bodyPr>
          <a:lstStyle/>
          <a:p>
            <a:pPr algn="l"/>
            <a:r>
              <a:rPr lang="en-US" sz="2800" b="1">
                <a:latin typeface="Arial Nova"/>
              </a:rPr>
              <a:t>Baltimore County Division of Duties</a:t>
            </a:r>
            <a:endParaRPr lang="en-US"/>
          </a:p>
        </p:txBody>
      </p:sp>
      <p:sp>
        <p:nvSpPr>
          <p:cNvPr id="3" name="Subtitle 2">
            <a:extLst>
              <a:ext uri="{FF2B5EF4-FFF2-40B4-BE49-F238E27FC236}">
                <a16:creationId xmlns:a16="http://schemas.microsoft.com/office/drawing/2014/main" id="{312A9B9B-3286-E399-F2BC-EE52DC6277DD}"/>
              </a:ext>
            </a:extLst>
          </p:cNvPr>
          <p:cNvSpPr>
            <a:spLocks noGrp="1"/>
          </p:cNvSpPr>
          <p:nvPr>
            <p:ph type="subTitle" idx="1"/>
          </p:nvPr>
        </p:nvSpPr>
        <p:spPr>
          <a:xfrm>
            <a:off x="610133" y="1889184"/>
            <a:ext cx="11164924" cy="4695060"/>
          </a:xfrm>
        </p:spPr>
        <p:txBody>
          <a:bodyPr vert="horz" lIns="91440" tIns="45720" rIns="91440" bIns="45720" rtlCol="0" anchor="t">
            <a:noAutofit/>
          </a:bodyPr>
          <a:lstStyle/>
          <a:p>
            <a:pPr marL="285750" indent="-285750" algn="l">
              <a:buFont typeface="Arial" panose="020B0604020202020204" pitchFamily="34" charset="0"/>
              <a:buChar char="•"/>
            </a:pPr>
            <a:r>
              <a:rPr lang="en-US">
                <a:latin typeface="Aptos"/>
              </a:rPr>
              <a:t>DPWT Bureau of Utilities</a:t>
            </a:r>
          </a:p>
          <a:p>
            <a:pPr marL="742950" lvl="1" indent="-457200" algn="l">
              <a:buFont typeface="Arial" panose="020B0604020202020204" pitchFamily="34" charset="0"/>
              <a:buChar char="•"/>
            </a:pPr>
            <a:r>
              <a:rPr lang="en-US">
                <a:latin typeface="Aptos"/>
              </a:rPr>
              <a:t>Sewer operations and maintenance</a:t>
            </a:r>
          </a:p>
          <a:p>
            <a:pPr marL="285750" indent="-285750" algn="l">
              <a:buFont typeface="Arial" panose="020B0604020202020204" pitchFamily="34" charset="0"/>
              <a:buChar char="•"/>
            </a:pPr>
            <a:r>
              <a:rPr lang="en-US">
                <a:latin typeface="Aptos"/>
              </a:rPr>
              <a:t>DPWT Office of Metropolitan Finance and Petitions</a:t>
            </a:r>
          </a:p>
          <a:p>
            <a:pPr marL="742950" lvl="1" indent="-457200" algn="l">
              <a:buFont typeface="Arial" panose="020B0604020202020204" pitchFamily="34" charset="0"/>
              <a:buChar char="•"/>
            </a:pPr>
            <a:r>
              <a:rPr lang="en-US">
                <a:latin typeface="Aptos"/>
              </a:rPr>
              <a:t>Billing and customer service for utility-related charges</a:t>
            </a:r>
          </a:p>
          <a:p>
            <a:pPr marL="285750" indent="-285750" algn="l">
              <a:buFont typeface="Arial" panose="020B0604020202020204" pitchFamily="34" charset="0"/>
              <a:buChar char="•"/>
            </a:pPr>
            <a:r>
              <a:rPr lang="en-US">
                <a:latin typeface="Aptos"/>
              </a:rPr>
              <a:t>DPWT Bureau of Engineering and Construction </a:t>
            </a:r>
          </a:p>
          <a:p>
            <a:pPr marL="742950" lvl="1" indent="-457200" algn="l">
              <a:buFont typeface="Arial" panose="020B0604020202020204" pitchFamily="34" charset="0"/>
              <a:buChar char="•"/>
            </a:pPr>
            <a:r>
              <a:rPr lang="en-US" sz="1900">
                <a:solidFill>
                  <a:srgbClr val="000000"/>
                </a:solidFill>
                <a:latin typeface="Aptos"/>
              </a:rPr>
              <a:t>Design and construction of new, replacement &amp; rehab projects for water, sewer and storm drains</a:t>
            </a:r>
          </a:p>
          <a:p>
            <a:pPr marL="285750" indent="-285750" algn="l">
              <a:buFont typeface="Arial" panose="020B0604020202020204" pitchFamily="34" charset="0"/>
              <a:buChar char="•"/>
            </a:pPr>
            <a:r>
              <a:rPr lang="en-US">
                <a:latin typeface="Aptos"/>
              </a:rPr>
              <a:t>Office of Budget and Finance</a:t>
            </a:r>
          </a:p>
          <a:p>
            <a:pPr marL="742950" lvl="1" indent="-457200" algn="l">
              <a:buFont typeface="Arial" panose="020B0604020202020204" pitchFamily="34" charset="0"/>
              <a:buChar char="•"/>
            </a:pPr>
            <a:r>
              <a:rPr lang="en-US">
                <a:latin typeface="Aptos"/>
              </a:rPr>
              <a:t>Billing of utility charges and rate setting</a:t>
            </a:r>
          </a:p>
          <a:p>
            <a:pPr marL="285750" indent="-285750" algn="l">
              <a:buFont typeface="Arial" panose="020B0604020202020204" pitchFamily="34" charset="0"/>
              <a:buChar char="•"/>
            </a:pPr>
            <a:r>
              <a:rPr lang="en-US">
                <a:latin typeface="Aptos"/>
              </a:rPr>
              <a:t>Department of Environment and Sustainability </a:t>
            </a:r>
          </a:p>
          <a:p>
            <a:pPr marL="742950" lvl="1" indent="-457200" algn="l">
              <a:buFont typeface="Arial" panose="020B0604020202020204" pitchFamily="34" charset="0"/>
              <a:buChar char="•"/>
            </a:pPr>
            <a:r>
              <a:rPr lang="en-US">
                <a:latin typeface="Aptos"/>
              </a:rPr>
              <a:t>Includes stormwater planning and management</a:t>
            </a:r>
          </a:p>
          <a:p>
            <a:pPr algn="l"/>
            <a:r>
              <a:rPr lang="en-US">
                <a:latin typeface="Aptos"/>
              </a:rPr>
              <a:t>There is no City cost share for the work performed by these County divsions. </a:t>
            </a:r>
            <a:endParaRPr lang="en-US"/>
          </a:p>
          <a:p>
            <a:pPr marL="342900" indent="-342900" algn="l">
              <a:buFont typeface="Arial,Sans-Serif" panose="020B0604020202020204" pitchFamily="34" charset="0"/>
              <a:buChar char="•"/>
            </a:pPr>
            <a:endParaRPr lang="en-US" sz="4000">
              <a:latin typeface="Arial Nova"/>
            </a:endParaRPr>
          </a:p>
          <a:p>
            <a:endParaRPr lang="en-US" sz="6600"/>
          </a:p>
        </p:txBody>
      </p:sp>
      <p:sp>
        <p:nvSpPr>
          <p:cNvPr id="5" name="Freeform 6">
            <a:extLst>
              <a:ext uri="{FF2B5EF4-FFF2-40B4-BE49-F238E27FC236}">
                <a16:creationId xmlns:a16="http://schemas.microsoft.com/office/drawing/2014/main" id="{A6A3C60A-A5BF-F9B0-0F4F-9A340D1DC1D7}"/>
              </a:ext>
            </a:extLst>
          </p:cNvPr>
          <p:cNvSpPr/>
          <p:nvPr/>
        </p:nvSpPr>
        <p:spPr>
          <a:xfrm>
            <a:off x="11145520" y="116840"/>
            <a:ext cx="914400" cy="914400"/>
          </a:xfrm>
          <a:custGeom>
            <a:avLst/>
            <a:gdLst/>
            <a:ahLst/>
            <a:cxnLst/>
            <a:rect l="l" t="t" r="r" b="b"/>
            <a:pathLst>
              <a:path w="1796553" h="1796553">
                <a:moveTo>
                  <a:pt x="0" y="0"/>
                </a:moveTo>
                <a:lnTo>
                  <a:pt x="1796553" y="0"/>
                </a:lnTo>
                <a:lnTo>
                  <a:pt x="1796553" y="1796553"/>
                </a:lnTo>
                <a:lnTo>
                  <a:pt x="0" y="1796553"/>
                </a:lnTo>
                <a:lnTo>
                  <a:pt x="0" y="0"/>
                </a:lnTo>
                <a:close/>
              </a:path>
            </a:pathLst>
          </a:custGeom>
          <a:blipFill>
            <a:blip r:embed="rId2"/>
            <a:stretch>
              <a:fillRect/>
            </a:stretch>
          </a:blipFill>
        </p:spPr>
        <p:txBody>
          <a:bodyPr/>
          <a:lstStyle/>
          <a:p>
            <a:endParaRPr lang="en-US"/>
          </a:p>
        </p:txBody>
      </p:sp>
      <p:sp>
        <p:nvSpPr>
          <p:cNvPr id="6" name="AutoShape 4">
            <a:extLst>
              <a:ext uri="{FF2B5EF4-FFF2-40B4-BE49-F238E27FC236}">
                <a16:creationId xmlns:a16="http://schemas.microsoft.com/office/drawing/2014/main" id="{97CEFC18-57DA-C219-06D7-295048231B43}"/>
              </a:ext>
            </a:extLst>
          </p:cNvPr>
          <p:cNvSpPr/>
          <p:nvPr/>
        </p:nvSpPr>
        <p:spPr>
          <a:xfrm>
            <a:off x="560717" y="1768415"/>
            <a:ext cx="11214340" cy="51759"/>
          </a:xfrm>
          <a:prstGeom prst="line">
            <a:avLst/>
          </a:prstGeom>
          <a:ln w="9525" cap="flat">
            <a:solidFill>
              <a:srgbClr val="FAB828"/>
            </a:solidFill>
            <a:prstDash val="solid"/>
            <a:headEnd type="none" w="sm" len="sm"/>
            <a:tailEnd type="none" w="sm" len="sm"/>
          </a:ln>
        </p:spPr>
      </p:sp>
    </p:spTree>
    <p:extLst>
      <p:ext uri="{BB962C8B-B14F-4D97-AF65-F5344CB8AC3E}">
        <p14:creationId xmlns:p14="http://schemas.microsoft.com/office/powerpoint/2010/main" val="2981702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05D34-4C3A-518F-63F8-37B93E4F58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DE0A19-00A9-EE7B-F94E-0C6AF8EDDA85}"/>
              </a:ext>
            </a:extLst>
          </p:cNvPr>
          <p:cNvSpPr>
            <a:spLocks noGrp="1"/>
          </p:cNvSpPr>
          <p:nvPr>
            <p:ph type="ctrTitle"/>
          </p:nvPr>
        </p:nvSpPr>
        <p:spPr>
          <a:xfrm>
            <a:off x="616810" y="750112"/>
            <a:ext cx="10119429" cy="608099"/>
          </a:xfrm>
        </p:spPr>
        <p:txBody>
          <a:bodyPr>
            <a:normAutofit/>
          </a:bodyPr>
          <a:lstStyle/>
          <a:p>
            <a:pPr algn="l"/>
            <a:r>
              <a:rPr lang="en-US" sz="2800" b="1">
                <a:latin typeface="Arial Nova"/>
              </a:rPr>
              <a:t>Utility Assets - Water</a:t>
            </a:r>
            <a:endParaRPr lang="en-US"/>
          </a:p>
        </p:txBody>
      </p:sp>
      <p:sp>
        <p:nvSpPr>
          <p:cNvPr id="3" name="Subtitle 2">
            <a:extLst>
              <a:ext uri="{FF2B5EF4-FFF2-40B4-BE49-F238E27FC236}">
                <a16:creationId xmlns:a16="http://schemas.microsoft.com/office/drawing/2014/main" id="{41905BA0-F9C6-F676-76E0-3A45BC4B5040}"/>
              </a:ext>
            </a:extLst>
          </p:cNvPr>
          <p:cNvSpPr>
            <a:spLocks noGrp="1"/>
          </p:cNvSpPr>
          <p:nvPr>
            <p:ph type="subTitle" idx="1"/>
          </p:nvPr>
        </p:nvSpPr>
        <p:spPr>
          <a:xfrm>
            <a:off x="638355" y="1889184"/>
            <a:ext cx="11136702" cy="3368616"/>
          </a:xfrm>
        </p:spPr>
        <p:txBody>
          <a:bodyPr vert="horz" lIns="91440" tIns="45720" rIns="91440" bIns="45720" rtlCol="0" anchor="t">
            <a:normAutofit/>
          </a:bodyPr>
          <a:lstStyle/>
          <a:p>
            <a:pPr marL="342900" indent="-342900" algn="l">
              <a:buFont typeface="Arial,Sans-Serif" panose="020B0604020202020204" pitchFamily="34" charset="0"/>
              <a:buChar char="•"/>
            </a:pPr>
            <a:endParaRPr lang="en-US" sz="2800">
              <a:solidFill>
                <a:srgbClr val="000000"/>
              </a:solidFill>
              <a:latin typeface="Arial Nova"/>
            </a:endParaRPr>
          </a:p>
          <a:p>
            <a:pPr marL="285750" indent="-285750" algn="l">
              <a:buFont typeface="Arial" panose="020B0604020202020204" pitchFamily="34" charset="0"/>
              <a:buChar char="•"/>
            </a:pPr>
            <a:r>
              <a:rPr lang="en-US" sz="2800" b="0" i="0">
                <a:solidFill>
                  <a:srgbClr val="000000"/>
                </a:solidFill>
                <a:effectLst/>
                <a:latin typeface="Arial Nova"/>
              </a:rPr>
              <a:t>Baltimore </a:t>
            </a:r>
            <a:r>
              <a:rPr lang="en-US" sz="2800">
                <a:solidFill>
                  <a:srgbClr val="000000"/>
                </a:solidFill>
                <a:latin typeface="Arial Nova"/>
              </a:rPr>
              <a:t>City owns and is responsible for the water infrastructure in Baltimore County. </a:t>
            </a:r>
            <a:r>
              <a:rPr lang="en-US" sz="2800">
                <a:latin typeface="Arial Nova"/>
              </a:rPr>
              <a:t>Baltimore County has no operational control over water assets within Baltimore County. </a:t>
            </a:r>
          </a:p>
          <a:p>
            <a:pPr marL="285750" indent="-285750" algn="l">
              <a:buFont typeface="Arial" panose="020B0604020202020204" pitchFamily="34" charset="0"/>
              <a:buChar char="•"/>
            </a:pPr>
            <a:endParaRPr lang="en-US" sz="2800">
              <a:latin typeface="Arial Nova"/>
            </a:endParaRPr>
          </a:p>
          <a:p>
            <a:pPr marL="342900" indent="-342900" algn="l">
              <a:buFont typeface="Arial,Sans-Serif" panose="020B0604020202020204" pitchFamily="34" charset="0"/>
              <a:buChar char="•"/>
            </a:pPr>
            <a:r>
              <a:rPr lang="en-US" sz="2800">
                <a:latin typeface="Arial Nova"/>
              </a:rPr>
              <a:t>Baltimore County is responsible for Capital water main replacement/rehabilitation and system extension projects</a:t>
            </a:r>
          </a:p>
          <a:p>
            <a:endParaRPr lang="en-US" sz="4800"/>
          </a:p>
        </p:txBody>
      </p:sp>
      <p:sp>
        <p:nvSpPr>
          <p:cNvPr id="5" name="Freeform 6">
            <a:extLst>
              <a:ext uri="{FF2B5EF4-FFF2-40B4-BE49-F238E27FC236}">
                <a16:creationId xmlns:a16="http://schemas.microsoft.com/office/drawing/2014/main" id="{492F7EE6-CCCD-57E3-C516-77DDE71C6B70}"/>
              </a:ext>
            </a:extLst>
          </p:cNvPr>
          <p:cNvSpPr/>
          <p:nvPr/>
        </p:nvSpPr>
        <p:spPr>
          <a:xfrm>
            <a:off x="11145520" y="116840"/>
            <a:ext cx="914400" cy="914400"/>
          </a:xfrm>
          <a:custGeom>
            <a:avLst/>
            <a:gdLst/>
            <a:ahLst/>
            <a:cxnLst/>
            <a:rect l="l" t="t" r="r" b="b"/>
            <a:pathLst>
              <a:path w="1796553" h="1796553">
                <a:moveTo>
                  <a:pt x="0" y="0"/>
                </a:moveTo>
                <a:lnTo>
                  <a:pt x="1796553" y="0"/>
                </a:lnTo>
                <a:lnTo>
                  <a:pt x="1796553" y="1796553"/>
                </a:lnTo>
                <a:lnTo>
                  <a:pt x="0" y="1796553"/>
                </a:lnTo>
                <a:lnTo>
                  <a:pt x="0" y="0"/>
                </a:lnTo>
                <a:close/>
              </a:path>
            </a:pathLst>
          </a:custGeom>
          <a:blipFill>
            <a:blip r:embed="rId2"/>
            <a:stretch>
              <a:fillRect/>
            </a:stretch>
          </a:blipFill>
        </p:spPr>
        <p:txBody>
          <a:bodyPr/>
          <a:lstStyle/>
          <a:p>
            <a:endParaRPr lang="en-US"/>
          </a:p>
        </p:txBody>
      </p:sp>
      <p:sp>
        <p:nvSpPr>
          <p:cNvPr id="6" name="AutoShape 4">
            <a:extLst>
              <a:ext uri="{FF2B5EF4-FFF2-40B4-BE49-F238E27FC236}">
                <a16:creationId xmlns:a16="http://schemas.microsoft.com/office/drawing/2014/main" id="{43B7085B-0EC6-CB44-EB0F-375848744BE8}"/>
              </a:ext>
            </a:extLst>
          </p:cNvPr>
          <p:cNvSpPr/>
          <p:nvPr/>
        </p:nvSpPr>
        <p:spPr>
          <a:xfrm>
            <a:off x="560717" y="1768415"/>
            <a:ext cx="11214340" cy="51759"/>
          </a:xfrm>
          <a:prstGeom prst="line">
            <a:avLst/>
          </a:prstGeom>
          <a:ln w="9525" cap="flat">
            <a:solidFill>
              <a:srgbClr val="FAB828"/>
            </a:solidFill>
            <a:prstDash val="solid"/>
            <a:headEnd type="none" w="sm" len="sm"/>
            <a:tailEnd type="none" w="sm" len="sm"/>
          </a:ln>
        </p:spPr>
      </p:sp>
    </p:spTree>
    <p:extLst>
      <p:ext uri="{BB962C8B-B14F-4D97-AF65-F5344CB8AC3E}">
        <p14:creationId xmlns:p14="http://schemas.microsoft.com/office/powerpoint/2010/main" val="3077300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41D45F-71FE-B4F5-410D-2F01D27080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10B994-DA96-8D59-D0A9-E4BAC3FE4487}"/>
              </a:ext>
            </a:extLst>
          </p:cNvPr>
          <p:cNvSpPr>
            <a:spLocks noGrp="1"/>
          </p:cNvSpPr>
          <p:nvPr>
            <p:ph type="ctrTitle"/>
          </p:nvPr>
        </p:nvSpPr>
        <p:spPr>
          <a:xfrm>
            <a:off x="616810" y="750112"/>
            <a:ext cx="10119429" cy="608099"/>
          </a:xfrm>
        </p:spPr>
        <p:txBody>
          <a:bodyPr>
            <a:normAutofit/>
          </a:bodyPr>
          <a:lstStyle/>
          <a:p>
            <a:pPr algn="l"/>
            <a:r>
              <a:rPr lang="en-US" sz="2800" b="1">
                <a:latin typeface="Arial Nova"/>
              </a:rPr>
              <a:t>Utility Assets - Wastewater</a:t>
            </a:r>
            <a:endParaRPr lang="en-US"/>
          </a:p>
        </p:txBody>
      </p:sp>
      <p:sp>
        <p:nvSpPr>
          <p:cNvPr id="3" name="Subtitle 2">
            <a:extLst>
              <a:ext uri="{FF2B5EF4-FFF2-40B4-BE49-F238E27FC236}">
                <a16:creationId xmlns:a16="http://schemas.microsoft.com/office/drawing/2014/main" id="{F587E123-CEAE-2232-2F0A-0C7CAD9E7EAA}"/>
              </a:ext>
            </a:extLst>
          </p:cNvPr>
          <p:cNvSpPr>
            <a:spLocks noGrp="1"/>
          </p:cNvSpPr>
          <p:nvPr>
            <p:ph type="subTitle" idx="1"/>
          </p:nvPr>
        </p:nvSpPr>
        <p:spPr>
          <a:xfrm>
            <a:off x="628058" y="1878887"/>
            <a:ext cx="11146999" cy="4439534"/>
          </a:xfrm>
        </p:spPr>
        <p:txBody>
          <a:bodyPr vert="horz" lIns="91440" tIns="45720" rIns="91440" bIns="45720" rtlCol="0" anchor="t">
            <a:noAutofit/>
          </a:bodyPr>
          <a:lstStyle/>
          <a:p>
            <a:pPr marL="342900" indent="-342900" algn="l">
              <a:buFont typeface="Arial,Sans-Serif" panose="020B0604020202020204" pitchFamily="34" charset="0"/>
              <a:buChar char="•"/>
            </a:pPr>
            <a:r>
              <a:rPr lang="en-US" sz="2000">
                <a:solidFill>
                  <a:srgbClr val="000000"/>
                </a:solidFill>
                <a:latin typeface="Arial Nova"/>
              </a:rPr>
              <a:t>Baltimore County owns and operates the wastewater system within the County. The only exception is the Back River wastewater treatment plant (BRWWTP), the two outfall lines from the City to BRWWTP and the effluent from BRWWTP that runs south through the Trade Point Altantic site. </a:t>
            </a:r>
            <a:r>
              <a:rPr lang="en-US" sz="2000">
                <a:latin typeface="Arial Nova"/>
              </a:rPr>
              <a:t>The County has no operational control over these City assets. </a:t>
            </a:r>
          </a:p>
          <a:p>
            <a:pPr marL="342900" indent="-342900" algn="l">
              <a:buFont typeface="Arial,Sans-Serif" panose="020B0604020202020204" pitchFamily="34" charset="0"/>
              <a:buChar char="•"/>
            </a:pPr>
            <a:r>
              <a:rPr lang="en-US" sz="2200">
                <a:solidFill>
                  <a:srgbClr val="000000"/>
                </a:solidFill>
                <a:latin typeface="Arial Nova"/>
              </a:rPr>
              <a:t>The County sanitary sewer collection, pumping, transmission and treatment system consists of: </a:t>
            </a:r>
          </a:p>
          <a:p>
            <a:pPr marL="800100" lvl="1" indent="-342900" algn="l">
              <a:buFont typeface="Arial,Sans-Serif" panose="020B0604020202020204" pitchFamily="34" charset="0"/>
              <a:buChar char="•"/>
            </a:pPr>
            <a:r>
              <a:rPr lang="en-US" sz="2200">
                <a:solidFill>
                  <a:srgbClr val="000000"/>
                </a:solidFill>
                <a:latin typeface="Arial Nova"/>
              </a:rPr>
              <a:t>~3,000 miles of pipeline (gravity and pressure)</a:t>
            </a:r>
          </a:p>
          <a:p>
            <a:pPr marL="800100" lvl="1" indent="-342900" algn="l">
              <a:buFont typeface="Arial,Sans-Serif" panose="020B0604020202020204" pitchFamily="34" charset="0"/>
              <a:buChar char="•"/>
            </a:pPr>
            <a:r>
              <a:rPr lang="en-US" sz="2200">
                <a:solidFill>
                  <a:srgbClr val="000000"/>
                </a:solidFill>
                <a:latin typeface="Arial Nova"/>
              </a:rPr>
              <a:t>120 pumping stations</a:t>
            </a:r>
            <a:endParaRPr lang="en-US" sz="2200">
              <a:solidFill>
                <a:srgbClr val="000000"/>
              </a:solidFill>
              <a:latin typeface="Aptos" panose="02110004020202020204"/>
            </a:endParaRPr>
          </a:p>
          <a:p>
            <a:pPr marL="800100" lvl="1" indent="-342900" algn="l">
              <a:buFont typeface="Arial,Sans-Serif" panose="020B0604020202020204" pitchFamily="34" charset="0"/>
              <a:buChar char="•"/>
            </a:pPr>
            <a:r>
              <a:rPr lang="en-US" sz="2200">
                <a:solidFill>
                  <a:srgbClr val="000000"/>
                </a:solidFill>
                <a:latin typeface="Arial Nova"/>
              </a:rPr>
              <a:t>~60,000 manholes</a:t>
            </a:r>
            <a:endParaRPr lang="en-US" sz="2200">
              <a:solidFill>
                <a:srgbClr val="000000"/>
              </a:solidFill>
              <a:latin typeface="Aptos" panose="02110004020202020204"/>
            </a:endParaRPr>
          </a:p>
          <a:p>
            <a:pPr marL="800100" lvl="1" indent="-342900" algn="l">
              <a:buFont typeface="Arial,Sans-Serif" panose="020B0604020202020204" pitchFamily="34" charset="0"/>
              <a:buChar char="•"/>
            </a:pPr>
            <a:r>
              <a:rPr lang="en-US" sz="2200">
                <a:solidFill>
                  <a:srgbClr val="000000"/>
                </a:solidFill>
                <a:latin typeface="Arial Nova"/>
              </a:rPr>
              <a:t>~2,600 grinder pumps</a:t>
            </a:r>
          </a:p>
          <a:p>
            <a:pPr marL="800100" lvl="1" indent="-342900" algn="l">
              <a:buFont typeface="Arial,Sans-Serif" panose="020B0604020202020204" pitchFamily="34" charset="0"/>
              <a:buChar char="•"/>
            </a:pPr>
            <a:r>
              <a:rPr lang="en-US" sz="2200">
                <a:solidFill>
                  <a:srgbClr val="000000"/>
                </a:solidFill>
                <a:latin typeface="Arial Nova"/>
              </a:rPr>
              <a:t>one small community sewage treatment plant</a:t>
            </a:r>
          </a:p>
          <a:p>
            <a:pPr marL="342900" indent="-457200" algn="l">
              <a:buFont typeface="Arial,Sans-Serif" panose="020B0604020202020204" pitchFamily="34" charset="0"/>
              <a:buChar char="•"/>
            </a:pPr>
            <a:r>
              <a:rPr lang="en-US" sz="2200">
                <a:solidFill>
                  <a:srgbClr val="000000"/>
                </a:solidFill>
                <a:latin typeface="Arial Nova"/>
              </a:rPr>
              <a:t>Baltimore County generates approximately 1,000,000,000 gallons of sewage annually</a:t>
            </a:r>
          </a:p>
          <a:p>
            <a:pPr marL="342900" indent="-457200" algn="l">
              <a:buFont typeface="Arial,Sans-Serif" panose="020B0604020202020204" pitchFamily="34" charset="0"/>
              <a:buChar char="•"/>
            </a:pPr>
            <a:r>
              <a:rPr lang="en-US" sz="2200">
                <a:solidFill>
                  <a:srgbClr val="000000"/>
                </a:solidFill>
                <a:latin typeface="Arial Nova"/>
              </a:rPr>
              <a:t>The average age of the system is approximately 55 years old. </a:t>
            </a:r>
            <a:endParaRPr lang="en-US" sz="2200">
              <a:latin typeface="Arial Nova"/>
            </a:endParaRPr>
          </a:p>
        </p:txBody>
      </p:sp>
      <p:sp>
        <p:nvSpPr>
          <p:cNvPr id="5" name="Freeform 6">
            <a:extLst>
              <a:ext uri="{FF2B5EF4-FFF2-40B4-BE49-F238E27FC236}">
                <a16:creationId xmlns:a16="http://schemas.microsoft.com/office/drawing/2014/main" id="{EFAC1CE4-9A3F-F487-6665-256F55859AFE}"/>
              </a:ext>
            </a:extLst>
          </p:cNvPr>
          <p:cNvSpPr/>
          <p:nvPr/>
        </p:nvSpPr>
        <p:spPr>
          <a:xfrm>
            <a:off x="11145520" y="116840"/>
            <a:ext cx="914400" cy="914400"/>
          </a:xfrm>
          <a:custGeom>
            <a:avLst/>
            <a:gdLst/>
            <a:ahLst/>
            <a:cxnLst/>
            <a:rect l="l" t="t" r="r" b="b"/>
            <a:pathLst>
              <a:path w="1796553" h="1796553">
                <a:moveTo>
                  <a:pt x="0" y="0"/>
                </a:moveTo>
                <a:lnTo>
                  <a:pt x="1796553" y="0"/>
                </a:lnTo>
                <a:lnTo>
                  <a:pt x="1796553" y="1796553"/>
                </a:lnTo>
                <a:lnTo>
                  <a:pt x="0" y="1796553"/>
                </a:lnTo>
                <a:lnTo>
                  <a:pt x="0" y="0"/>
                </a:lnTo>
                <a:close/>
              </a:path>
            </a:pathLst>
          </a:custGeom>
          <a:blipFill>
            <a:blip r:embed="rId2"/>
            <a:stretch>
              <a:fillRect/>
            </a:stretch>
          </a:blipFill>
        </p:spPr>
        <p:txBody>
          <a:bodyPr/>
          <a:lstStyle/>
          <a:p>
            <a:endParaRPr lang="en-US"/>
          </a:p>
        </p:txBody>
      </p:sp>
      <p:sp>
        <p:nvSpPr>
          <p:cNvPr id="6" name="AutoShape 4">
            <a:extLst>
              <a:ext uri="{FF2B5EF4-FFF2-40B4-BE49-F238E27FC236}">
                <a16:creationId xmlns:a16="http://schemas.microsoft.com/office/drawing/2014/main" id="{0102B601-47C8-EB73-ED4F-2BD44582AE03}"/>
              </a:ext>
            </a:extLst>
          </p:cNvPr>
          <p:cNvSpPr/>
          <p:nvPr/>
        </p:nvSpPr>
        <p:spPr>
          <a:xfrm>
            <a:off x="560717" y="1768415"/>
            <a:ext cx="11214340" cy="51759"/>
          </a:xfrm>
          <a:prstGeom prst="line">
            <a:avLst/>
          </a:prstGeom>
          <a:ln w="9525" cap="flat">
            <a:solidFill>
              <a:srgbClr val="FAB828"/>
            </a:solidFill>
            <a:prstDash val="solid"/>
            <a:headEnd type="none" w="sm" len="sm"/>
            <a:tailEnd type="none" w="sm" len="sm"/>
          </a:ln>
        </p:spPr>
      </p:sp>
    </p:spTree>
    <p:extLst>
      <p:ext uri="{BB962C8B-B14F-4D97-AF65-F5344CB8AC3E}">
        <p14:creationId xmlns:p14="http://schemas.microsoft.com/office/powerpoint/2010/main" val="1375044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5EA8B-0536-E53F-C2CC-904797EB8EFF}"/>
              </a:ext>
            </a:extLst>
          </p:cNvPr>
          <p:cNvSpPr>
            <a:spLocks noGrp="1"/>
          </p:cNvSpPr>
          <p:nvPr>
            <p:ph type="ctrTitle"/>
          </p:nvPr>
        </p:nvSpPr>
        <p:spPr>
          <a:xfrm>
            <a:off x="690113" y="379563"/>
            <a:ext cx="9977887" cy="405441"/>
          </a:xfrm>
        </p:spPr>
        <p:txBody>
          <a:bodyPr>
            <a:noAutofit/>
          </a:bodyPr>
          <a:lstStyle/>
          <a:p>
            <a:pPr algn="l"/>
            <a:r>
              <a:rPr lang="en-US" sz="2800" b="1">
                <a:latin typeface="Arial Nova"/>
              </a:rPr>
              <a:t>Cost Sharing – Water System</a:t>
            </a:r>
          </a:p>
        </p:txBody>
      </p:sp>
      <p:sp>
        <p:nvSpPr>
          <p:cNvPr id="3" name="Subtitle 2">
            <a:extLst>
              <a:ext uri="{FF2B5EF4-FFF2-40B4-BE49-F238E27FC236}">
                <a16:creationId xmlns:a16="http://schemas.microsoft.com/office/drawing/2014/main" id="{D46468D3-4566-B681-B91A-E350E2C18884}"/>
              </a:ext>
            </a:extLst>
          </p:cNvPr>
          <p:cNvSpPr>
            <a:spLocks noGrp="1"/>
          </p:cNvSpPr>
          <p:nvPr>
            <p:ph type="subTitle" idx="1"/>
          </p:nvPr>
        </p:nvSpPr>
        <p:spPr>
          <a:xfrm>
            <a:off x="690112" y="1301837"/>
            <a:ext cx="10953247" cy="4641011"/>
          </a:xfrm>
        </p:spPr>
        <p:txBody>
          <a:bodyPr vert="horz" lIns="91440" tIns="45720" rIns="91440" bIns="45720" rtlCol="0" anchor="t">
            <a:noAutofit/>
          </a:bodyPr>
          <a:lstStyle/>
          <a:p>
            <a:pPr marL="342900" indent="-342900" algn="l" rtl="0" fontAlgn="base">
              <a:buFont typeface="Arial" panose="020B0604020202020204" pitchFamily="34" charset="0"/>
              <a:buChar char="•"/>
            </a:pPr>
            <a:r>
              <a:rPr lang="en-US" sz="2200" b="0" i="0">
                <a:solidFill>
                  <a:srgbClr val="000000"/>
                </a:solidFill>
                <a:effectLst/>
                <a:latin typeface="Arial Nova"/>
                <a:cs typeface="Arial"/>
              </a:rPr>
              <a:t>Costs are reconciled annually based on actual costs incurred by Baltimore City to operate and maintain the water utility. The County pays for the following: </a:t>
            </a:r>
          </a:p>
          <a:p>
            <a:pPr marL="342900" indent="-342900" algn="l">
              <a:buFont typeface="Arial" panose="020B0604020202020204" pitchFamily="34" charset="0"/>
              <a:buChar char="•"/>
            </a:pPr>
            <a:endParaRPr lang="en-US" sz="2200">
              <a:solidFill>
                <a:srgbClr val="000000"/>
              </a:solidFill>
              <a:latin typeface="Arial Nova"/>
              <a:cs typeface="Arial"/>
            </a:endParaRPr>
          </a:p>
          <a:p>
            <a:pPr marL="800100" lvl="1" indent="-342900" algn="l" fontAlgn="base">
              <a:buFont typeface="Arial" panose="020B0604020202020204" pitchFamily="34" charset="0"/>
              <a:buChar char="•"/>
            </a:pPr>
            <a:r>
              <a:rPr lang="en-US" sz="2200" b="0" i="0">
                <a:solidFill>
                  <a:srgbClr val="000000"/>
                </a:solidFill>
                <a:effectLst/>
                <a:latin typeface="Arial Nova"/>
                <a:cs typeface="Arial"/>
              </a:rPr>
              <a:t>all costs related to the City billing of County customers </a:t>
            </a:r>
          </a:p>
          <a:p>
            <a:pPr marL="800100" lvl="1" indent="-342900" algn="l" fontAlgn="base">
              <a:buFont typeface="Arial" panose="020B0604020202020204" pitchFamily="34" charset="0"/>
              <a:buChar char="•"/>
            </a:pPr>
            <a:r>
              <a:rPr lang="en-US" sz="2200" b="0" i="0">
                <a:solidFill>
                  <a:srgbClr val="000000"/>
                </a:solidFill>
                <a:effectLst/>
                <a:latin typeface="Arial Nova"/>
                <a:cs typeface="Arial"/>
              </a:rPr>
              <a:t>all water used  </a:t>
            </a:r>
            <a:endParaRPr lang="en-US" sz="2200">
              <a:solidFill>
                <a:srgbClr val="000000"/>
              </a:solidFill>
              <a:latin typeface="Arial Nova"/>
              <a:cs typeface="Arial"/>
            </a:endParaRPr>
          </a:p>
          <a:p>
            <a:pPr marL="800100" lvl="1" indent="-342900" algn="l">
              <a:buChar char="•"/>
            </a:pPr>
            <a:r>
              <a:rPr lang="en-US" sz="2200" b="0" i="0">
                <a:solidFill>
                  <a:srgbClr val="000000"/>
                </a:solidFill>
                <a:effectLst/>
                <a:latin typeface="Arial Nova"/>
                <a:cs typeface="Arial"/>
              </a:rPr>
              <a:t>the operation and maintenance of the system based on the proportion of water consumed </a:t>
            </a:r>
          </a:p>
          <a:p>
            <a:pPr marL="800100" lvl="1" indent="-342900" algn="l" fontAlgn="base">
              <a:buFont typeface="Arial" panose="020B0604020202020204" pitchFamily="34" charset="0"/>
              <a:buChar char="•"/>
            </a:pPr>
            <a:r>
              <a:rPr lang="en-US" sz="2200">
                <a:solidFill>
                  <a:srgbClr val="000000"/>
                </a:solidFill>
                <a:latin typeface="Arial Nova"/>
                <a:cs typeface="Arial"/>
              </a:rPr>
              <a:t>depreciation</a:t>
            </a:r>
            <a:endParaRPr lang="en-US" sz="2200" b="0" i="0">
              <a:solidFill>
                <a:srgbClr val="000000"/>
              </a:solidFill>
              <a:effectLst/>
              <a:latin typeface="Arial Nova" panose="020B0504020202020204" pitchFamily="34" charset="0"/>
              <a:cs typeface="Arial" panose="020B0604020202020204" pitchFamily="34" charset="0"/>
            </a:endParaRPr>
          </a:p>
          <a:p>
            <a:pPr marL="800100" lvl="1" indent="-342900" algn="l" fontAlgn="base">
              <a:buFont typeface="Arial" panose="020B0604020202020204" pitchFamily="34" charset="0"/>
              <a:buChar char="•"/>
            </a:pPr>
            <a:r>
              <a:rPr lang="en-US" sz="2200" b="0" i="0">
                <a:solidFill>
                  <a:srgbClr val="000000"/>
                </a:solidFill>
                <a:effectLst/>
                <a:latin typeface="Arial Nova"/>
                <a:cs typeface="Arial"/>
              </a:rPr>
              <a:t>capital cost share </a:t>
            </a:r>
          </a:p>
          <a:p>
            <a:pPr marL="285750" indent="-457200" algn="l">
              <a:buFont typeface="Arial,Sans-Serif" panose="020B0604020202020204" pitchFamily="34" charset="0"/>
              <a:buChar char="•"/>
            </a:pPr>
            <a:endParaRPr lang="en-US" sz="2200">
              <a:latin typeface="Arial Nova"/>
              <a:cs typeface="Arial"/>
            </a:endParaRPr>
          </a:p>
          <a:p>
            <a:pPr marL="285750" indent="-285750" algn="l">
              <a:buFont typeface="Arial,Sans-Serif" panose="020B0604020202020204" pitchFamily="34" charset="0"/>
              <a:buChar char="•"/>
            </a:pPr>
            <a:r>
              <a:rPr lang="en-US" sz="2200">
                <a:latin typeface="Aptos" panose="02110004020202020204"/>
                <a:cs typeface="Arial"/>
              </a:rPr>
              <a:t>The County funds the capital costs for joint‑use water facilities as outlined in the concurrence letters between the City and the County.  Costs are based on volumetric ratios. </a:t>
            </a:r>
          </a:p>
          <a:p>
            <a:pPr marL="800100" lvl="1" indent="-342900" algn="l">
              <a:buChar char="•"/>
            </a:pPr>
            <a:endParaRPr lang="en-US" sz="2300">
              <a:latin typeface="Arial Nova"/>
              <a:cs typeface="Arial"/>
            </a:endParaRPr>
          </a:p>
          <a:p>
            <a:endParaRPr lang="en-US">
              <a:latin typeface="Aptos" panose="02110004020202020204"/>
              <a:cs typeface="Arial"/>
            </a:endParaRPr>
          </a:p>
        </p:txBody>
      </p:sp>
      <p:sp>
        <p:nvSpPr>
          <p:cNvPr id="5" name="AutoShape 4">
            <a:extLst>
              <a:ext uri="{FF2B5EF4-FFF2-40B4-BE49-F238E27FC236}">
                <a16:creationId xmlns:a16="http://schemas.microsoft.com/office/drawing/2014/main" id="{E76498EF-CCA3-011A-0342-644B096AF082}"/>
              </a:ext>
            </a:extLst>
          </p:cNvPr>
          <p:cNvSpPr/>
          <p:nvPr/>
        </p:nvSpPr>
        <p:spPr>
          <a:xfrm>
            <a:off x="690113" y="997643"/>
            <a:ext cx="10877910" cy="43132"/>
          </a:xfrm>
          <a:prstGeom prst="line">
            <a:avLst/>
          </a:prstGeom>
          <a:ln w="9525" cap="flat">
            <a:solidFill>
              <a:srgbClr val="FAB828"/>
            </a:solidFill>
            <a:prstDash val="solid"/>
            <a:headEnd type="none" w="sm" len="sm"/>
            <a:tailEnd type="none" w="sm" len="sm"/>
          </a:ln>
        </p:spPr>
      </p:sp>
      <p:sp>
        <p:nvSpPr>
          <p:cNvPr id="6" name="Freeform 6">
            <a:extLst>
              <a:ext uri="{FF2B5EF4-FFF2-40B4-BE49-F238E27FC236}">
                <a16:creationId xmlns:a16="http://schemas.microsoft.com/office/drawing/2014/main" id="{38343156-9FF1-B8D3-C22A-380CB23091FF}"/>
              </a:ext>
            </a:extLst>
          </p:cNvPr>
          <p:cNvSpPr/>
          <p:nvPr/>
        </p:nvSpPr>
        <p:spPr>
          <a:xfrm>
            <a:off x="11182709" y="78212"/>
            <a:ext cx="914400" cy="914400"/>
          </a:xfrm>
          <a:custGeom>
            <a:avLst/>
            <a:gdLst/>
            <a:ahLst/>
            <a:cxnLst/>
            <a:rect l="l" t="t" r="r" b="b"/>
            <a:pathLst>
              <a:path w="1796553" h="1796553">
                <a:moveTo>
                  <a:pt x="0" y="0"/>
                </a:moveTo>
                <a:lnTo>
                  <a:pt x="1796553" y="0"/>
                </a:lnTo>
                <a:lnTo>
                  <a:pt x="1796553" y="1796553"/>
                </a:lnTo>
                <a:lnTo>
                  <a:pt x="0" y="1796553"/>
                </a:lnTo>
                <a:lnTo>
                  <a:pt x="0" y="0"/>
                </a:lnTo>
                <a:close/>
              </a:path>
            </a:pathLst>
          </a:custGeom>
          <a:blipFill>
            <a:blip r:embed="rId2"/>
            <a:stretch>
              <a:fillRect/>
            </a:stretch>
          </a:blipFill>
        </p:spPr>
        <p:txBody>
          <a:bodyPr/>
          <a:lstStyle/>
          <a:p>
            <a:endParaRPr lang="en-US"/>
          </a:p>
        </p:txBody>
      </p:sp>
    </p:spTree>
    <p:extLst>
      <p:ext uri="{BB962C8B-B14F-4D97-AF65-F5344CB8AC3E}">
        <p14:creationId xmlns:p14="http://schemas.microsoft.com/office/powerpoint/2010/main" val="3541857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1B6C1-4F1E-9C11-780C-2FAF5C5288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3EBB33-C0C9-50BF-7DF1-81C8787DFD28}"/>
              </a:ext>
            </a:extLst>
          </p:cNvPr>
          <p:cNvSpPr>
            <a:spLocks noGrp="1"/>
          </p:cNvSpPr>
          <p:nvPr>
            <p:ph type="ctrTitle"/>
          </p:nvPr>
        </p:nvSpPr>
        <p:spPr>
          <a:xfrm>
            <a:off x="690113" y="379563"/>
            <a:ext cx="9977887" cy="405441"/>
          </a:xfrm>
        </p:spPr>
        <p:txBody>
          <a:bodyPr>
            <a:noAutofit/>
          </a:bodyPr>
          <a:lstStyle/>
          <a:p>
            <a:pPr algn="l"/>
            <a:r>
              <a:rPr lang="en-US" sz="2800" b="1">
                <a:latin typeface="Arial Nova"/>
              </a:rPr>
              <a:t>Cost Sharing – Wastewater System</a:t>
            </a:r>
          </a:p>
        </p:txBody>
      </p:sp>
      <p:sp>
        <p:nvSpPr>
          <p:cNvPr id="3" name="Subtitle 2">
            <a:extLst>
              <a:ext uri="{FF2B5EF4-FFF2-40B4-BE49-F238E27FC236}">
                <a16:creationId xmlns:a16="http://schemas.microsoft.com/office/drawing/2014/main" id="{127B2158-8938-71F4-FC78-13DA1368B2B3}"/>
              </a:ext>
            </a:extLst>
          </p:cNvPr>
          <p:cNvSpPr>
            <a:spLocks noGrp="1"/>
          </p:cNvSpPr>
          <p:nvPr>
            <p:ph type="subTitle" idx="1"/>
          </p:nvPr>
        </p:nvSpPr>
        <p:spPr>
          <a:xfrm>
            <a:off x="690112" y="1097911"/>
            <a:ext cx="10942664" cy="5000844"/>
          </a:xfrm>
        </p:spPr>
        <p:txBody>
          <a:bodyPr vert="horz" lIns="91440" tIns="45720" rIns="91440" bIns="45720" rtlCol="0" anchor="t">
            <a:noAutofit/>
          </a:bodyPr>
          <a:lstStyle/>
          <a:p>
            <a:pPr marL="285750" indent="-285750" algn="l">
              <a:buFont typeface="Arial" panose="020B0604020202020204" pitchFamily="34" charset="0"/>
              <a:buChar char="•"/>
            </a:pPr>
            <a:endParaRPr lang="en-US" b="1">
              <a:solidFill>
                <a:srgbClr val="000000"/>
              </a:solidFill>
              <a:latin typeface="Arial Nova"/>
              <a:cs typeface="Arial"/>
            </a:endParaRPr>
          </a:p>
          <a:p>
            <a:pPr marL="285750" indent="-285750" algn="l">
              <a:buFont typeface="Arial" panose="020B0604020202020204" pitchFamily="34" charset="0"/>
              <a:buChar char="•"/>
            </a:pPr>
            <a:r>
              <a:rPr lang="en-US">
                <a:solidFill>
                  <a:srgbClr val="000000"/>
                </a:solidFill>
                <a:latin typeface="Arial Nova"/>
                <a:cs typeface="Arial"/>
              </a:rPr>
              <a:t>Joint </a:t>
            </a:r>
            <a:r>
              <a:rPr lang="en-US" i="0">
                <a:solidFill>
                  <a:srgbClr val="000000"/>
                </a:solidFill>
                <a:effectLst/>
                <a:latin typeface="Arial Nova"/>
                <a:cs typeface="Arial"/>
              </a:rPr>
              <a:t>Costs </a:t>
            </a:r>
            <a:r>
              <a:rPr lang="en-US">
                <a:solidFill>
                  <a:srgbClr val="000000"/>
                </a:solidFill>
                <a:latin typeface="Arial Nova"/>
                <a:cs typeface="Arial"/>
              </a:rPr>
              <a:t>paid </a:t>
            </a:r>
            <a:r>
              <a:rPr lang="en-US" i="0">
                <a:solidFill>
                  <a:srgbClr val="000000"/>
                </a:solidFill>
                <a:effectLst/>
                <a:latin typeface="Arial Nova"/>
                <a:cs typeface="Arial"/>
              </a:rPr>
              <a:t>by </a:t>
            </a:r>
            <a:r>
              <a:rPr lang="en-US">
                <a:solidFill>
                  <a:srgbClr val="000000"/>
                </a:solidFill>
                <a:latin typeface="Arial Nova"/>
                <a:cs typeface="Arial"/>
              </a:rPr>
              <a:t>County to </a:t>
            </a:r>
            <a:r>
              <a:rPr lang="en-US" i="0">
                <a:solidFill>
                  <a:srgbClr val="000000"/>
                </a:solidFill>
                <a:effectLst/>
                <a:latin typeface="Arial Nova"/>
                <a:cs typeface="Arial"/>
              </a:rPr>
              <a:t>City </a:t>
            </a:r>
            <a:r>
              <a:rPr lang="en-US">
                <a:solidFill>
                  <a:srgbClr val="000000"/>
                </a:solidFill>
                <a:latin typeface="Arial Nova"/>
                <a:cs typeface="Arial"/>
              </a:rPr>
              <a:t>quarterly </a:t>
            </a:r>
            <a:r>
              <a:rPr lang="en-US" i="0">
                <a:solidFill>
                  <a:srgbClr val="000000"/>
                </a:solidFill>
                <a:effectLst/>
                <a:latin typeface="Arial Nova"/>
                <a:cs typeface="Arial"/>
              </a:rPr>
              <a:t>and </a:t>
            </a:r>
            <a:r>
              <a:rPr lang="en-US">
                <a:solidFill>
                  <a:srgbClr val="000000"/>
                </a:solidFill>
                <a:latin typeface="Arial Nova"/>
                <a:cs typeface="Arial"/>
              </a:rPr>
              <a:t>reconciled at </a:t>
            </a:r>
            <a:r>
              <a:rPr lang="en-US" i="0">
                <a:solidFill>
                  <a:srgbClr val="000000"/>
                </a:solidFill>
                <a:effectLst/>
                <a:latin typeface="Arial Nova"/>
                <a:cs typeface="Arial"/>
              </a:rPr>
              <a:t>the</a:t>
            </a:r>
            <a:r>
              <a:rPr lang="en-US">
                <a:solidFill>
                  <a:srgbClr val="000000"/>
                </a:solidFill>
                <a:latin typeface="Arial Nova"/>
                <a:cs typeface="Arial"/>
              </a:rPr>
              <a:t> end of </a:t>
            </a:r>
            <a:r>
              <a:rPr lang="en-US" i="0">
                <a:solidFill>
                  <a:srgbClr val="000000"/>
                </a:solidFill>
                <a:effectLst/>
                <a:latin typeface="Arial Nova"/>
                <a:cs typeface="Arial"/>
              </a:rPr>
              <a:t>the </a:t>
            </a:r>
            <a:r>
              <a:rPr lang="en-US">
                <a:solidFill>
                  <a:srgbClr val="000000"/>
                </a:solidFill>
                <a:latin typeface="Arial Nova"/>
                <a:cs typeface="Arial"/>
              </a:rPr>
              <a:t>year</a:t>
            </a:r>
            <a:endParaRPr lang="en-US" i="0">
              <a:solidFill>
                <a:srgbClr val="000000"/>
              </a:solidFill>
              <a:effectLst/>
              <a:latin typeface="Arial Nova" panose="020B0504020202020204" pitchFamily="34" charset="0"/>
              <a:cs typeface="Arial"/>
            </a:endParaRPr>
          </a:p>
          <a:p>
            <a:pPr marL="285750" indent="-285750" algn="l">
              <a:buFont typeface="Arial" panose="020B0604020202020204" pitchFamily="34" charset="0"/>
              <a:buChar char="•"/>
            </a:pPr>
            <a:endParaRPr lang="en-US" b="0" i="0">
              <a:solidFill>
                <a:srgbClr val="000000"/>
              </a:solidFill>
              <a:effectLst/>
              <a:latin typeface="Arial Nova" panose="020B0504020202020204" pitchFamily="34" charset="0"/>
              <a:cs typeface="Arial" panose="020B0604020202020204" pitchFamily="34" charset="0"/>
            </a:endParaRPr>
          </a:p>
          <a:p>
            <a:pPr marL="342900" indent="-342900" algn="l">
              <a:buFont typeface="Arial,Sans-Serif" panose="020B0604020202020204" pitchFamily="34" charset="0"/>
              <a:buChar char="•"/>
            </a:pPr>
            <a:r>
              <a:rPr lang="en-US">
                <a:solidFill>
                  <a:srgbClr val="000000"/>
                </a:solidFill>
                <a:latin typeface="Arial Nova"/>
                <a:cs typeface="Arial"/>
              </a:rPr>
              <a:t>The County pays for the following: </a:t>
            </a:r>
          </a:p>
          <a:p>
            <a:pPr marL="914400" lvl="1" indent="-457200" algn="l">
              <a:buFont typeface="Arial,Sans-Serif" panose="020B0604020202020204" pitchFamily="34" charset="0"/>
              <a:buChar char="•"/>
            </a:pPr>
            <a:r>
              <a:rPr lang="en-US" sz="2400" b="0" i="0">
                <a:solidFill>
                  <a:srgbClr val="000000"/>
                </a:solidFill>
                <a:effectLst/>
                <a:latin typeface="Arial Nova"/>
                <a:cs typeface="Arial"/>
              </a:rPr>
              <a:t>County </a:t>
            </a:r>
            <a:r>
              <a:rPr lang="en-US" sz="2400">
                <a:solidFill>
                  <a:srgbClr val="000000"/>
                </a:solidFill>
                <a:latin typeface="Arial Nova"/>
                <a:cs typeface="Arial"/>
              </a:rPr>
              <a:t>share of operations for joint use facilities, including wastewater treatment plants. </a:t>
            </a:r>
            <a:endParaRPr lang="en-US" sz="2400" b="0" i="0">
              <a:solidFill>
                <a:srgbClr val="000000"/>
              </a:solidFill>
              <a:effectLst/>
              <a:latin typeface="Arial Nova" panose="020B0504020202020204" pitchFamily="34" charset="0"/>
              <a:cs typeface="Arial"/>
            </a:endParaRPr>
          </a:p>
          <a:p>
            <a:pPr indent="-457200" algn="l">
              <a:buFont typeface="Arial,Sans-Serif" panose="020B0604020202020204" pitchFamily="34" charset="0"/>
              <a:buChar char="•"/>
            </a:pPr>
            <a:endParaRPr lang="en-US" b="0" i="0">
              <a:solidFill>
                <a:srgbClr val="000000"/>
              </a:solidFill>
              <a:effectLst/>
              <a:latin typeface="Arial Nova" panose="020B0504020202020204" pitchFamily="34" charset="0"/>
              <a:cs typeface="Arial" panose="020B0604020202020204" pitchFamily="34" charset="0"/>
            </a:endParaRPr>
          </a:p>
          <a:p>
            <a:pPr marL="285750" indent="-285750" algn="l">
              <a:buChar char="•"/>
            </a:pPr>
            <a:r>
              <a:rPr lang="en-US">
                <a:ea typeface="+mn-lt"/>
                <a:cs typeface="+mn-lt"/>
              </a:rPr>
              <a:t>The County funds the capital costs for joint‑use sewer facilities as outlined in the concurrence letters between the City and the County.  Costs are based on volumetric ratios. </a:t>
            </a:r>
            <a:endParaRPr lang="en-US"/>
          </a:p>
        </p:txBody>
      </p:sp>
      <p:sp>
        <p:nvSpPr>
          <p:cNvPr id="5" name="AutoShape 4">
            <a:extLst>
              <a:ext uri="{FF2B5EF4-FFF2-40B4-BE49-F238E27FC236}">
                <a16:creationId xmlns:a16="http://schemas.microsoft.com/office/drawing/2014/main" id="{3A3458CD-F4D0-A94D-3AD8-D5ED29DF61EE}"/>
              </a:ext>
            </a:extLst>
          </p:cNvPr>
          <p:cNvSpPr/>
          <p:nvPr/>
        </p:nvSpPr>
        <p:spPr>
          <a:xfrm>
            <a:off x="690113" y="997643"/>
            <a:ext cx="10877910" cy="43132"/>
          </a:xfrm>
          <a:prstGeom prst="line">
            <a:avLst/>
          </a:prstGeom>
          <a:ln w="9525" cap="flat">
            <a:solidFill>
              <a:srgbClr val="FAB828"/>
            </a:solidFill>
            <a:prstDash val="solid"/>
            <a:headEnd type="none" w="sm" len="sm"/>
            <a:tailEnd type="none" w="sm" len="sm"/>
          </a:ln>
        </p:spPr>
      </p:sp>
      <p:sp>
        <p:nvSpPr>
          <p:cNvPr id="6" name="Freeform 6">
            <a:extLst>
              <a:ext uri="{FF2B5EF4-FFF2-40B4-BE49-F238E27FC236}">
                <a16:creationId xmlns:a16="http://schemas.microsoft.com/office/drawing/2014/main" id="{12A89170-CB41-4011-D0A8-FD0162C0697B}"/>
              </a:ext>
            </a:extLst>
          </p:cNvPr>
          <p:cNvSpPr/>
          <p:nvPr/>
        </p:nvSpPr>
        <p:spPr>
          <a:xfrm>
            <a:off x="11182709" y="78212"/>
            <a:ext cx="914400" cy="914400"/>
          </a:xfrm>
          <a:custGeom>
            <a:avLst/>
            <a:gdLst/>
            <a:ahLst/>
            <a:cxnLst/>
            <a:rect l="l" t="t" r="r" b="b"/>
            <a:pathLst>
              <a:path w="1796553" h="1796553">
                <a:moveTo>
                  <a:pt x="0" y="0"/>
                </a:moveTo>
                <a:lnTo>
                  <a:pt x="1796553" y="0"/>
                </a:lnTo>
                <a:lnTo>
                  <a:pt x="1796553" y="1796553"/>
                </a:lnTo>
                <a:lnTo>
                  <a:pt x="0" y="1796553"/>
                </a:lnTo>
                <a:lnTo>
                  <a:pt x="0" y="0"/>
                </a:lnTo>
                <a:close/>
              </a:path>
            </a:pathLst>
          </a:custGeom>
          <a:blipFill>
            <a:blip r:embed="rId2"/>
            <a:stretch>
              <a:fillRect/>
            </a:stretch>
          </a:blipFill>
        </p:spPr>
        <p:txBody>
          <a:bodyPr/>
          <a:lstStyle/>
          <a:p>
            <a:endParaRPr lang="en-US"/>
          </a:p>
        </p:txBody>
      </p:sp>
    </p:spTree>
    <p:extLst>
      <p:ext uri="{BB962C8B-B14F-4D97-AF65-F5344CB8AC3E}">
        <p14:creationId xmlns:p14="http://schemas.microsoft.com/office/powerpoint/2010/main" val="3981887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749FF-0D2B-331A-5264-E7DD4EFC452C}"/>
              </a:ext>
            </a:extLst>
          </p:cNvPr>
          <p:cNvSpPr>
            <a:spLocks noGrp="1"/>
          </p:cNvSpPr>
          <p:nvPr>
            <p:ph type="ctrTitle"/>
          </p:nvPr>
        </p:nvSpPr>
        <p:spPr>
          <a:xfrm>
            <a:off x="726854" y="337360"/>
            <a:ext cx="9941146" cy="428388"/>
          </a:xfrm>
        </p:spPr>
        <p:txBody>
          <a:bodyPr>
            <a:normAutofit/>
          </a:bodyPr>
          <a:lstStyle/>
          <a:p>
            <a:pPr algn="l"/>
            <a:r>
              <a:rPr lang="en-US" sz="2400" b="1">
                <a:latin typeface="Arial Nova" panose="020B0504020202020204" pitchFamily="34" charset="0"/>
              </a:rPr>
              <a:t>Key Differences in Sewer Rate Setting and Operations</a:t>
            </a:r>
          </a:p>
        </p:txBody>
      </p:sp>
      <p:sp>
        <p:nvSpPr>
          <p:cNvPr id="3" name="Subtitle 2">
            <a:extLst>
              <a:ext uri="{FF2B5EF4-FFF2-40B4-BE49-F238E27FC236}">
                <a16:creationId xmlns:a16="http://schemas.microsoft.com/office/drawing/2014/main" id="{3AC421DF-6596-CC63-8667-5A5931C4EE4C}"/>
              </a:ext>
            </a:extLst>
          </p:cNvPr>
          <p:cNvSpPr>
            <a:spLocks noGrp="1"/>
          </p:cNvSpPr>
          <p:nvPr>
            <p:ph type="subTitle" idx="1"/>
          </p:nvPr>
        </p:nvSpPr>
        <p:spPr>
          <a:xfrm>
            <a:off x="726854" y="1390670"/>
            <a:ext cx="10682826" cy="5129968"/>
          </a:xfrm>
        </p:spPr>
        <p:txBody>
          <a:bodyPr vert="horz" lIns="91440" tIns="45720" rIns="91440" bIns="45720" rtlCol="0" anchor="t">
            <a:normAutofit/>
          </a:bodyPr>
          <a:lstStyle/>
          <a:p>
            <a:pPr marL="457200" indent="-457200" algn="l" fontAlgn="base">
              <a:buFont typeface="Arial" panose="020B0604020202020204" pitchFamily="34" charset="0"/>
              <a:buChar char="•"/>
            </a:pPr>
            <a:r>
              <a:rPr lang="en-US" b="0" i="0">
                <a:solidFill>
                  <a:srgbClr val="000000"/>
                </a:solidFill>
                <a:effectLst/>
                <a:latin typeface="Arial Nova"/>
              </a:rPr>
              <a:t>Baltimore City and Baltimore County each set their </a:t>
            </a:r>
            <a:r>
              <a:rPr lang="en-US" b="1" i="0">
                <a:solidFill>
                  <a:srgbClr val="000000"/>
                </a:solidFill>
                <a:effectLst/>
                <a:latin typeface="Arial Nova"/>
              </a:rPr>
              <a:t>own</a:t>
            </a:r>
            <a:r>
              <a:rPr lang="en-US" b="0" i="0">
                <a:solidFill>
                  <a:srgbClr val="000000"/>
                </a:solidFill>
                <a:effectLst/>
                <a:latin typeface="Arial Nova"/>
              </a:rPr>
              <a:t> sewer </a:t>
            </a:r>
            <a:r>
              <a:rPr lang="en-US">
                <a:solidFill>
                  <a:srgbClr val="000000"/>
                </a:solidFill>
                <a:latin typeface="Arial Nova"/>
              </a:rPr>
              <a:t>retail rates</a:t>
            </a:r>
            <a:r>
              <a:rPr lang="en-US" b="0" i="0">
                <a:solidFill>
                  <a:srgbClr val="000000"/>
                </a:solidFill>
                <a:effectLst/>
                <a:latin typeface="Arial Nova"/>
              </a:rPr>
              <a:t>. </a:t>
            </a:r>
            <a:endParaRPr lang="en-US">
              <a:solidFill>
                <a:srgbClr val="000000"/>
              </a:solidFill>
              <a:latin typeface="Arial Nova"/>
            </a:endParaRPr>
          </a:p>
          <a:p>
            <a:pPr marL="457200" indent="-457200" algn="l" rtl="0" fontAlgn="base">
              <a:buFont typeface="Arial" panose="020B0604020202020204" pitchFamily="34" charset="0"/>
              <a:buChar char="•"/>
            </a:pPr>
            <a:endParaRPr lang="en-US" b="0" i="0">
              <a:solidFill>
                <a:srgbClr val="000000"/>
              </a:solidFill>
              <a:effectLst/>
              <a:latin typeface="Arial Nova" panose="020B0504020202020204" pitchFamily="34" charset="0"/>
            </a:endParaRPr>
          </a:p>
          <a:p>
            <a:pPr marL="457200" indent="-457200" algn="l" fontAlgn="base">
              <a:buFont typeface="Arial" panose="020B0604020202020204" pitchFamily="34" charset="0"/>
              <a:buChar char="•"/>
            </a:pPr>
            <a:r>
              <a:rPr lang="en-US">
                <a:solidFill>
                  <a:srgbClr val="000000"/>
                </a:solidFill>
                <a:latin typeface="Arial Nova"/>
              </a:rPr>
              <a:t>County water rates</a:t>
            </a:r>
            <a:r>
              <a:rPr lang="en-US" b="0" i="0">
                <a:solidFill>
                  <a:srgbClr val="000000"/>
                </a:solidFill>
                <a:effectLst/>
                <a:latin typeface="Arial Nova"/>
              </a:rPr>
              <a:t> are approved by the </a:t>
            </a:r>
            <a:r>
              <a:rPr lang="en-US" b="1" i="0">
                <a:solidFill>
                  <a:srgbClr val="000000"/>
                </a:solidFill>
                <a:effectLst/>
                <a:latin typeface="Arial Nova"/>
              </a:rPr>
              <a:t>Board of Estimates</a:t>
            </a:r>
            <a:r>
              <a:rPr lang="en-US" b="0" i="0" dirty="0">
                <a:solidFill>
                  <a:srgbClr val="000000"/>
                </a:solidFill>
                <a:effectLst/>
                <a:latin typeface="Arial Nova"/>
              </a:rPr>
              <a:t>. </a:t>
            </a:r>
          </a:p>
          <a:p>
            <a:pPr marL="457200" indent="-457200" algn="l" rtl="0" fontAlgn="base">
              <a:buFont typeface="Arial" panose="020B0604020202020204" pitchFamily="34" charset="0"/>
              <a:buChar char="•"/>
            </a:pPr>
            <a:endParaRPr lang="en-US" b="0" i="0">
              <a:solidFill>
                <a:srgbClr val="000000"/>
              </a:solidFill>
              <a:effectLst/>
              <a:latin typeface="Arial Nova" panose="020B0504020202020204" pitchFamily="34" charset="0"/>
            </a:endParaRPr>
          </a:p>
          <a:p>
            <a:pPr marL="457200" indent="-457200" algn="l" rtl="0" fontAlgn="base">
              <a:buFont typeface="Arial" panose="020B0604020202020204" pitchFamily="34" charset="0"/>
              <a:buChar char="•"/>
            </a:pPr>
            <a:r>
              <a:rPr lang="en-US" b="0" i="0">
                <a:solidFill>
                  <a:srgbClr val="000000"/>
                </a:solidFill>
                <a:effectLst/>
                <a:latin typeface="Arial Nova"/>
              </a:rPr>
              <a:t>County sewer rates are established by </a:t>
            </a:r>
            <a:r>
              <a:rPr lang="en-US" b="1" i="0">
                <a:solidFill>
                  <a:srgbClr val="000000"/>
                </a:solidFill>
                <a:effectLst/>
                <a:latin typeface="Arial Nova"/>
              </a:rPr>
              <a:t>executive order</a:t>
            </a:r>
            <a:r>
              <a:rPr lang="en-US" b="0" i="0">
                <a:solidFill>
                  <a:srgbClr val="000000"/>
                </a:solidFill>
                <a:effectLst/>
                <a:latin typeface="Arial Nova"/>
              </a:rPr>
              <a:t> under</a:t>
            </a:r>
            <a:r>
              <a:rPr lang="en-US" i="0">
                <a:solidFill>
                  <a:srgbClr val="000000"/>
                </a:solidFill>
                <a:effectLst/>
                <a:latin typeface="Arial Nova"/>
              </a:rPr>
              <a:t> Article 20 of the Baltimore County Code. </a:t>
            </a:r>
            <a:r>
              <a:rPr lang="en-US" i="0">
                <a:solidFill>
                  <a:srgbClr val="000000"/>
                </a:solidFill>
                <a:effectLst/>
                <a:latin typeface="Arial Nova"/>
                <a:cs typeface="Arial"/>
              </a:rPr>
              <a:t>  </a:t>
            </a:r>
          </a:p>
          <a:p>
            <a:pPr marL="457200" indent="-457200" algn="l" rtl="0" fontAlgn="base">
              <a:buFont typeface="Arial" panose="020B0604020202020204" pitchFamily="34" charset="0"/>
              <a:buChar char="•"/>
            </a:pPr>
            <a:endParaRPr lang="en-US" b="1" i="0">
              <a:solidFill>
                <a:srgbClr val="000000"/>
              </a:solidFill>
              <a:effectLst/>
              <a:latin typeface="Arial Nova" panose="020B0504020202020204" pitchFamily="34" charset="0"/>
              <a:cs typeface="Arial" panose="020B0604020202020204" pitchFamily="34" charset="0"/>
            </a:endParaRPr>
          </a:p>
          <a:p>
            <a:pPr marL="457200" indent="-457200" algn="l" fontAlgn="base">
              <a:buFont typeface="Arial" panose="020B0604020202020204" pitchFamily="34" charset="0"/>
              <a:buChar char="•"/>
            </a:pPr>
            <a:r>
              <a:rPr lang="en-US" i="0">
                <a:solidFill>
                  <a:srgbClr val="000000"/>
                </a:solidFill>
                <a:effectLst/>
                <a:latin typeface="Arial Nova"/>
                <a:cs typeface="Arial"/>
              </a:rPr>
              <a:t>The </a:t>
            </a:r>
            <a:r>
              <a:rPr lang="en-US">
                <a:solidFill>
                  <a:srgbClr val="000000"/>
                </a:solidFill>
                <a:latin typeface="Arial Nova"/>
                <a:cs typeface="Arial"/>
              </a:rPr>
              <a:t>County uses a 3rd party Cost-of-Service (CoS) study</a:t>
            </a:r>
            <a:r>
              <a:rPr lang="en-US" i="0">
                <a:solidFill>
                  <a:srgbClr val="000000"/>
                </a:solidFill>
                <a:effectLst/>
                <a:latin typeface="Arial Nova"/>
                <a:cs typeface="Arial"/>
              </a:rPr>
              <a:t> to ensure revenue matches expenses within industry standards. </a:t>
            </a:r>
            <a:r>
              <a:rPr lang="en-US">
                <a:solidFill>
                  <a:srgbClr val="000000"/>
                </a:solidFill>
                <a:latin typeface="Arial Nova"/>
                <a:cs typeface="Arial"/>
              </a:rPr>
              <a:t>T</a:t>
            </a:r>
            <a:r>
              <a:rPr lang="en-US">
                <a:solidFill>
                  <a:srgbClr val="000000"/>
                </a:solidFill>
                <a:latin typeface="Aptos"/>
                <a:cs typeface="Arial"/>
              </a:rPr>
              <a:t>he</a:t>
            </a:r>
            <a:r>
              <a:rPr lang="en-US">
                <a:solidFill>
                  <a:srgbClr val="000000"/>
                </a:solidFill>
                <a:ea typeface="+mn-lt"/>
                <a:cs typeface="+mn-lt"/>
              </a:rPr>
              <a:t> latest study was finished in 2023, and a </a:t>
            </a:r>
            <a:r>
              <a:rPr lang="en-US" err="1">
                <a:solidFill>
                  <a:srgbClr val="000000"/>
                </a:solidFill>
                <a:ea typeface="+mn-lt"/>
                <a:cs typeface="+mn-lt"/>
              </a:rPr>
              <a:t>CoS</a:t>
            </a:r>
            <a:r>
              <a:rPr lang="en-US">
                <a:solidFill>
                  <a:srgbClr val="000000"/>
                </a:solidFill>
                <a:ea typeface="+mn-lt"/>
                <a:cs typeface="+mn-lt"/>
              </a:rPr>
              <a:t> should be carried out every three to five years.</a:t>
            </a:r>
            <a:endParaRPr lang="en-US">
              <a:solidFill>
                <a:srgbClr val="000000"/>
              </a:solidFill>
              <a:latin typeface="Arial Nova"/>
              <a:cs typeface="Arial"/>
            </a:endParaRPr>
          </a:p>
          <a:p>
            <a:pPr marL="457200" indent="-457200" algn="l">
              <a:buFont typeface="Arial" panose="020B0604020202020204" pitchFamily="34" charset="0"/>
              <a:buChar char="•"/>
            </a:pPr>
            <a:endParaRPr lang="en-US" i="0">
              <a:solidFill>
                <a:srgbClr val="000000"/>
              </a:solidFill>
              <a:effectLst/>
              <a:latin typeface="Arial Nova"/>
              <a:cs typeface="Arial"/>
            </a:endParaRPr>
          </a:p>
          <a:p>
            <a:pPr marL="457200" indent="-457200" algn="l" rtl="0" fontAlgn="base">
              <a:buChar char="•"/>
            </a:pPr>
            <a:endParaRPr lang="en-US" sz="4300" i="0">
              <a:solidFill>
                <a:srgbClr val="000000"/>
              </a:solidFill>
              <a:effectLst/>
              <a:latin typeface="Aptos" panose="020B0004020202020204" pitchFamily="34" charset="0"/>
            </a:endParaRPr>
          </a:p>
          <a:p>
            <a:pPr rtl="0"/>
            <a:endParaRPr lang="en-US" b="0" i="0">
              <a:solidFill>
                <a:srgbClr val="000000"/>
              </a:solidFill>
              <a:effectLst/>
              <a:latin typeface="Aptos" panose="020B0004020202020204" pitchFamily="34" charset="0"/>
            </a:endParaRPr>
          </a:p>
        </p:txBody>
      </p:sp>
      <p:sp>
        <p:nvSpPr>
          <p:cNvPr id="5" name="AutoShape 4">
            <a:extLst>
              <a:ext uri="{FF2B5EF4-FFF2-40B4-BE49-F238E27FC236}">
                <a16:creationId xmlns:a16="http://schemas.microsoft.com/office/drawing/2014/main" id="{270910AF-1646-DD15-DAF9-97AC8DC58DDA}"/>
              </a:ext>
            </a:extLst>
          </p:cNvPr>
          <p:cNvSpPr/>
          <p:nvPr/>
        </p:nvSpPr>
        <p:spPr>
          <a:xfrm>
            <a:off x="726854" y="798249"/>
            <a:ext cx="10479626" cy="1"/>
          </a:xfrm>
          <a:prstGeom prst="line">
            <a:avLst/>
          </a:prstGeom>
          <a:ln w="9525" cap="flat">
            <a:solidFill>
              <a:srgbClr val="FAB828"/>
            </a:solidFill>
            <a:prstDash val="solid"/>
            <a:headEnd type="none" w="sm" len="sm"/>
            <a:tailEnd type="none" w="sm" len="sm"/>
          </a:ln>
        </p:spPr>
      </p:sp>
      <p:sp>
        <p:nvSpPr>
          <p:cNvPr id="6" name="Freeform 6">
            <a:extLst>
              <a:ext uri="{FF2B5EF4-FFF2-40B4-BE49-F238E27FC236}">
                <a16:creationId xmlns:a16="http://schemas.microsoft.com/office/drawing/2014/main" id="{91E96664-8837-CADC-DA72-78BABCB0BE23}"/>
              </a:ext>
            </a:extLst>
          </p:cNvPr>
          <p:cNvSpPr/>
          <p:nvPr/>
        </p:nvSpPr>
        <p:spPr>
          <a:xfrm>
            <a:off x="11182709" y="78212"/>
            <a:ext cx="914400" cy="914400"/>
          </a:xfrm>
          <a:custGeom>
            <a:avLst/>
            <a:gdLst/>
            <a:ahLst/>
            <a:cxnLst/>
            <a:rect l="l" t="t" r="r" b="b"/>
            <a:pathLst>
              <a:path w="1796553" h="1796553">
                <a:moveTo>
                  <a:pt x="0" y="0"/>
                </a:moveTo>
                <a:lnTo>
                  <a:pt x="1796553" y="0"/>
                </a:lnTo>
                <a:lnTo>
                  <a:pt x="1796553" y="1796553"/>
                </a:lnTo>
                <a:lnTo>
                  <a:pt x="0" y="1796553"/>
                </a:lnTo>
                <a:lnTo>
                  <a:pt x="0" y="0"/>
                </a:lnTo>
                <a:close/>
              </a:path>
            </a:pathLst>
          </a:custGeom>
          <a:blipFill>
            <a:blip r:embed="rId2"/>
            <a:stretch>
              <a:fillRect/>
            </a:stretch>
          </a:blipFill>
        </p:spPr>
        <p:txBody>
          <a:bodyPr/>
          <a:lstStyle/>
          <a:p>
            <a:endParaRPr lang="en-US"/>
          </a:p>
        </p:txBody>
      </p:sp>
    </p:spTree>
    <p:extLst>
      <p:ext uri="{BB962C8B-B14F-4D97-AF65-F5344CB8AC3E}">
        <p14:creationId xmlns:p14="http://schemas.microsoft.com/office/powerpoint/2010/main" val="3470810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C4858-DFE5-DA21-5FFB-998671F827F1}"/>
              </a:ext>
            </a:extLst>
          </p:cNvPr>
          <p:cNvSpPr>
            <a:spLocks noGrp="1"/>
          </p:cNvSpPr>
          <p:nvPr>
            <p:ph type="ctrTitle"/>
          </p:nvPr>
        </p:nvSpPr>
        <p:spPr>
          <a:xfrm>
            <a:off x="543464" y="336431"/>
            <a:ext cx="10124536" cy="388813"/>
          </a:xfrm>
        </p:spPr>
        <p:txBody>
          <a:bodyPr>
            <a:noAutofit/>
          </a:bodyPr>
          <a:lstStyle/>
          <a:p>
            <a:pPr algn="l"/>
            <a:r>
              <a:rPr lang="en-US" sz="2700" b="1">
                <a:latin typeface="Arial Nova"/>
              </a:rPr>
              <a:t> County Stormwater Program </a:t>
            </a:r>
          </a:p>
        </p:txBody>
      </p:sp>
      <p:sp>
        <p:nvSpPr>
          <p:cNvPr id="3" name="Subtitle 2">
            <a:extLst>
              <a:ext uri="{FF2B5EF4-FFF2-40B4-BE49-F238E27FC236}">
                <a16:creationId xmlns:a16="http://schemas.microsoft.com/office/drawing/2014/main" id="{9122295D-2122-C146-8BFA-EBAD163029DD}"/>
              </a:ext>
            </a:extLst>
          </p:cNvPr>
          <p:cNvSpPr>
            <a:spLocks noGrp="1"/>
          </p:cNvSpPr>
          <p:nvPr>
            <p:ph type="subTitle" idx="1"/>
          </p:nvPr>
        </p:nvSpPr>
        <p:spPr>
          <a:xfrm>
            <a:off x="543463" y="969536"/>
            <a:ext cx="10639245" cy="5163220"/>
          </a:xfrm>
        </p:spPr>
        <p:txBody>
          <a:bodyPr vert="horz" lIns="91440" tIns="45720" rIns="91440" bIns="45720" rtlCol="0" anchor="t">
            <a:noAutofit/>
          </a:bodyPr>
          <a:lstStyle/>
          <a:p>
            <a:pPr algn="l"/>
            <a:r>
              <a:rPr lang="en-US" sz="2200" b="1">
                <a:latin typeface="Arial Nova"/>
              </a:rPr>
              <a:t>DPWT – Storm Drainage &amp; Floodplain Management</a:t>
            </a:r>
          </a:p>
          <a:p>
            <a:pPr marL="342900" indent="-342900" algn="l">
              <a:buFont typeface="Arial" panose="020B0604020202020204" pitchFamily="34" charset="0"/>
              <a:buChar char="•"/>
            </a:pPr>
            <a:r>
              <a:rPr lang="en-US" sz="2200" b="1">
                <a:latin typeface="Arial Nova"/>
              </a:rPr>
              <a:t>Storm drain repair &amp; enhancements</a:t>
            </a:r>
            <a:r>
              <a:rPr lang="en-US" sz="2200">
                <a:latin typeface="Arial Nova"/>
              </a:rPr>
              <a:t> — General Fund - $4M over 2 years; plus grants including ARPA and federal grants</a:t>
            </a:r>
            <a:endParaRPr lang="en-US" sz="2200">
              <a:latin typeface="Arial Nova" panose="020B0504020202020204" pitchFamily="34" charset="0"/>
            </a:endParaRPr>
          </a:p>
          <a:p>
            <a:pPr marL="342900" indent="-342900" algn="l">
              <a:buFont typeface="Arial" panose="020B0604020202020204" pitchFamily="34" charset="0"/>
              <a:buChar char="•"/>
            </a:pPr>
            <a:r>
              <a:rPr lang="en-US" sz="2200" b="1">
                <a:latin typeface="Arial Nova"/>
              </a:rPr>
              <a:t>Green infrastructure (rain gardens, infiltration systems)</a:t>
            </a:r>
            <a:r>
              <a:rPr lang="en-US" sz="2200">
                <a:latin typeface="Arial Nova"/>
              </a:rPr>
              <a:t> — Included in storm drain enhancement funding; part of $4M</a:t>
            </a:r>
          </a:p>
          <a:p>
            <a:pPr marL="342900" indent="-342900" algn="l">
              <a:buFont typeface="Arial" panose="020B0604020202020204" pitchFamily="34" charset="0"/>
              <a:buChar char="•"/>
            </a:pPr>
            <a:r>
              <a:rPr lang="en-US" sz="2200" b="1">
                <a:latin typeface="Arial Nova"/>
              </a:rPr>
              <a:t>Floodplain studies, acquisitions, floodproofing </a:t>
            </a:r>
            <a:r>
              <a:rPr lang="en-US" sz="2200">
                <a:latin typeface="Arial Nova"/>
              </a:rPr>
              <a:t>— General Fund; $1.85M available over 2 years</a:t>
            </a:r>
            <a:endParaRPr lang="en-US" sz="2200">
              <a:latin typeface="Arial Nova" panose="020B0504020202020204" pitchFamily="34" charset="0"/>
            </a:endParaRPr>
          </a:p>
          <a:p>
            <a:pPr algn="l"/>
            <a:endParaRPr lang="en-US" sz="2200">
              <a:latin typeface="Arial Nova" panose="020B0504020202020204" pitchFamily="34" charset="0"/>
            </a:endParaRPr>
          </a:p>
          <a:p>
            <a:pPr algn="l"/>
            <a:r>
              <a:rPr lang="en-US" sz="2200" b="1">
                <a:latin typeface="Arial Nova"/>
              </a:rPr>
              <a:t>DPWT – Utilities</a:t>
            </a:r>
          </a:p>
          <a:p>
            <a:pPr marL="342900" indent="-342900" algn="l">
              <a:buFont typeface="Arial" panose="020B0604020202020204" pitchFamily="34" charset="0"/>
              <a:buChar char="•"/>
            </a:pPr>
            <a:r>
              <a:rPr lang="en-US" sz="2200" b="1">
                <a:latin typeface="Arial Nova"/>
              </a:rPr>
              <a:t>Inlet maintenance (one-time supplement)</a:t>
            </a:r>
            <a:r>
              <a:rPr lang="en-US" sz="2200">
                <a:latin typeface="Arial Nova"/>
              </a:rPr>
              <a:t> — Operating budget; $1.5M</a:t>
            </a:r>
            <a:endParaRPr lang="en-US" sz="2200">
              <a:latin typeface="Arial Nova" panose="020B0504020202020204" pitchFamily="34" charset="0"/>
            </a:endParaRPr>
          </a:p>
          <a:p>
            <a:pPr marL="342900" indent="-342900" algn="l">
              <a:buFont typeface="Arial" panose="020B0604020202020204" pitchFamily="34" charset="0"/>
              <a:buChar char="•"/>
            </a:pPr>
            <a:r>
              <a:rPr lang="en-US" sz="2200" b="1">
                <a:latin typeface="Arial Nova"/>
              </a:rPr>
              <a:t>Additional inlet funding (biennial) </a:t>
            </a:r>
            <a:r>
              <a:rPr lang="en-US" sz="2200">
                <a:latin typeface="Arial Nova"/>
              </a:rPr>
              <a:t>— Operating budget; $1M every 2 years</a:t>
            </a:r>
          </a:p>
          <a:p>
            <a:pPr marL="342900" indent="-342900" algn="l">
              <a:buFont typeface="Arial" panose="020B0604020202020204" pitchFamily="34" charset="0"/>
              <a:buChar char="•"/>
            </a:pPr>
            <a:r>
              <a:rPr lang="en-US" sz="2200" b="1">
                <a:latin typeface="Arial Nova"/>
              </a:rPr>
              <a:t>Small stormwater system repairs </a:t>
            </a:r>
            <a:r>
              <a:rPr lang="en-US" sz="2200">
                <a:latin typeface="Arial Nova"/>
              </a:rPr>
              <a:t>— Operating budget; $500k</a:t>
            </a:r>
          </a:p>
          <a:p>
            <a:endParaRPr lang="en-US"/>
          </a:p>
        </p:txBody>
      </p:sp>
      <p:sp>
        <p:nvSpPr>
          <p:cNvPr id="7" name="AutoShape 4">
            <a:extLst>
              <a:ext uri="{FF2B5EF4-FFF2-40B4-BE49-F238E27FC236}">
                <a16:creationId xmlns:a16="http://schemas.microsoft.com/office/drawing/2014/main" id="{3672B518-C15F-96F4-6A61-EB34F3A67CD1}"/>
              </a:ext>
            </a:extLst>
          </p:cNvPr>
          <p:cNvSpPr/>
          <p:nvPr/>
        </p:nvSpPr>
        <p:spPr>
          <a:xfrm flipV="1">
            <a:off x="135147" y="725244"/>
            <a:ext cx="10941170" cy="21254"/>
          </a:xfrm>
          <a:prstGeom prst="line">
            <a:avLst/>
          </a:prstGeom>
          <a:ln w="9525" cap="flat">
            <a:solidFill>
              <a:srgbClr val="FAB828"/>
            </a:solidFill>
            <a:prstDash val="solid"/>
            <a:headEnd type="none" w="sm" len="sm"/>
            <a:tailEnd type="none" w="sm" len="sm"/>
          </a:ln>
        </p:spPr>
      </p:sp>
      <p:sp>
        <p:nvSpPr>
          <p:cNvPr id="9" name="Freeform 6">
            <a:extLst>
              <a:ext uri="{FF2B5EF4-FFF2-40B4-BE49-F238E27FC236}">
                <a16:creationId xmlns:a16="http://schemas.microsoft.com/office/drawing/2014/main" id="{86E1F8B0-CF0B-1E0D-33E0-32ACD666282C}"/>
              </a:ext>
            </a:extLst>
          </p:cNvPr>
          <p:cNvSpPr/>
          <p:nvPr/>
        </p:nvSpPr>
        <p:spPr>
          <a:xfrm>
            <a:off x="11182709" y="78212"/>
            <a:ext cx="914400" cy="914400"/>
          </a:xfrm>
          <a:custGeom>
            <a:avLst/>
            <a:gdLst/>
            <a:ahLst/>
            <a:cxnLst/>
            <a:rect l="l" t="t" r="r" b="b"/>
            <a:pathLst>
              <a:path w="1796553" h="1796553">
                <a:moveTo>
                  <a:pt x="0" y="0"/>
                </a:moveTo>
                <a:lnTo>
                  <a:pt x="1796553" y="0"/>
                </a:lnTo>
                <a:lnTo>
                  <a:pt x="1796553" y="1796553"/>
                </a:lnTo>
                <a:lnTo>
                  <a:pt x="0" y="1796553"/>
                </a:lnTo>
                <a:lnTo>
                  <a:pt x="0" y="0"/>
                </a:lnTo>
                <a:close/>
              </a:path>
            </a:pathLst>
          </a:custGeom>
          <a:blipFill>
            <a:blip r:embed="rId2"/>
            <a:stretch>
              <a:fillRect/>
            </a:stretch>
          </a:blipFill>
        </p:spPr>
        <p:txBody>
          <a:bodyPr/>
          <a:lstStyle/>
          <a:p>
            <a:endParaRPr lang="en-US"/>
          </a:p>
        </p:txBody>
      </p:sp>
    </p:spTree>
    <p:extLst>
      <p:ext uri="{BB962C8B-B14F-4D97-AF65-F5344CB8AC3E}">
        <p14:creationId xmlns:p14="http://schemas.microsoft.com/office/powerpoint/2010/main" val="29622730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Document_x0020_Type xmlns="c85610bc-3d61-4d6c-9e3e-33ccb5f5486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F857F9F5985174E8DAA5A0244D9139A" ma:contentTypeVersion="8" ma:contentTypeDescription="Create a new document." ma:contentTypeScope="" ma:versionID="350a86349ac493945a80b7c1174c205d">
  <xsd:schema xmlns:xsd="http://www.w3.org/2001/XMLSchema" xmlns:xs="http://www.w3.org/2001/XMLSchema" xmlns:p="http://schemas.microsoft.com/office/2006/metadata/properties" xmlns:ns2="c85610bc-3d61-4d6c-9e3e-33ccb5f54865" targetNamespace="http://schemas.microsoft.com/office/2006/metadata/properties" ma:root="true" ma:fieldsID="312629a438d68f51bf843a58e68b9447" ns2:_="">
    <xsd:import namespace="c85610bc-3d61-4d6c-9e3e-33ccb5f54865"/>
    <xsd:element name="properties">
      <xsd:complexType>
        <xsd:sequence>
          <xsd:element name="documentManagement">
            <xsd:complexType>
              <xsd:all>
                <xsd:element ref="ns2:Document_x0020_Type" minOccurs="0"/>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5610bc-3d61-4d6c-9e3e-33ccb5f54865" elementFormDefault="qualified">
    <xsd:import namespace="http://schemas.microsoft.com/office/2006/documentManagement/types"/>
    <xsd:import namespace="http://schemas.microsoft.com/office/infopath/2007/PartnerControls"/>
    <xsd:element name="Document_x0020_Type" ma:index="8" nillable="true" ma:displayName="Document Type" ma:description="Document type, used for filtering and grouping in the library view." ma:format="Dropdown" ma:internalName="Document_x0020_Type">
      <xsd:simpleType>
        <xsd:restriction base="dms:Choice">
          <xsd:enumeration value="Agenda"/>
          <xsd:enumeration value="Meeting Materials"/>
          <xsd:enumeration value="Meeting Minutes"/>
          <xsd:enumeration value="Draft Report"/>
          <xsd:enumeration value="Final Report"/>
          <xsd:enumeration value="Memo"/>
          <xsd:enumeration value="Reference"/>
          <xsd:enumeration value="Other"/>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5C93603-1D08-4360-9545-1B7B2C24C1BB}">
  <ds:schemaRefs>
    <ds:schemaRef ds:uri="http://schemas.microsoft.com/sharepoint/v3/contenttype/forms"/>
  </ds:schemaRefs>
</ds:datastoreItem>
</file>

<file path=customXml/itemProps2.xml><?xml version="1.0" encoding="utf-8"?>
<ds:datastoreItem xmlns:ds="http://schemas.openxmlformats.org/officeDocument/2006/customXml" ds:itemID="{F28CF4BD-16B9-487D-9D79-D857F3F19826}">
  <ds:schemaRefs>
    <ds:schemaRef ds:uri="082aefd5-b27f-4dde-b76f-8753e21d3a9e"/>
    <ds:schemaRef ds:uri="bd0c931e-bb65-4079-bda2-3168cb022845"/>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1E22F0C2-A712-42D5-BAC0-D0F82BC3E684}"/>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11</Slides>
  <Notes>1</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County Utility Service Boundary</vt:lpstr>
      <vt:lpstr>Baltimore County Division of Duties</vt:lpstr>
      <vt:lpstr>Utility Assets - Water</vt:lpstr>
      <vt:lpstr>Utility Assets - Wastewater</vt:lpstr>
      <vt:lpstr>Cost Sharing – Water System</vt:lpstr>
      <vt:lpstr>Cost Sharing – Wastewater System</vt:lpstr>
      <vt:lpstr>Key Differences in Sewer Rate Setting and Operations</vt:lpstr>
      <vt:lpstr> County Stormwater Program </vt:lpstr>
      <vt:lpstr>County Stormwater Program (continued) </vt:lpstr>
      <vt:lpstr>County Stormwater Program (continued) </vt:lpstr>
    </vt:vector>
  </TitlesOfParts>
  <Company>Baltimore County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 Swygert</dc:creator>
  <cp:revision>6</cp:revision>
  <dcterms:created xsi:type="dcterms:W3CDTF">2026-03-02T19:18:12Z</dcterms:created>
  <dcterms:modified xsi:type="dcterms:W3CDTF">2026-05-19T17:21:39Z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0x010100FF857F9F5985174E8DAA5A0244D9139A</vt:lpwstr>
  </property>
  <property fmtid="{D5CDD505-2E9C-101B-9397-08002B2CF9AE}" pid="3" name="MediaServiceImageTags">
    <vt:lpwstr/>
  </property>
</Properties>
</file>